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Poppins" panose="00000500000000000000" pitchFamily="2" charset="0"/>
      <p:regular r:id="rId18"/>
      <p:bold r:id="rId19"/>
      <p:italic r:id="rId20"/>
      <p:boldItalic r:id="rId21"/>
    </p:embeddedFont>
    <p:embeddedFont>
      <p:font typeface="Poppins Bold" panose="00000800000000000000"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chakr\OneDrive\Desktop\Project_files\Beverage%20Sales_MYSQL\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hakr\OneDrive\Desktop\Project_files\Beverage%20Sales_MYSQL\Book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hakr\OneDrive\Desktop\Project_files\Beverage%20Sales_MYSQL\Book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[Book1.xlsx]Sheet2!PivotTable12</c:name>
    <c:fmtId val="19"/>
  </c:pivotSource>
  <c:chart>
    <c:autoTitleDeleted val="1"/>
    <c:pivotFmts>
      <c:pivotFmt>
        <c:idx val="0"/>
        <c:spPr>
          <a:solidFill>
            <a:schemeClr val="accent1"/>
          </a:solidFill>
          <a:ln w="28575" cap="rnd">
            <a:solidFill>
              <a:srgbClr val="FF000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rgbClr val="FF000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rgbClr val="FF000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8664575350541077E-2"/>
          <c:y val="5.8402967486207089E-2"/>
          <c:w val="0.91813820193296958"/>
          <c:h val="0.90205910590764171"/>
        </c:manualLayout>
      </c:layout>
      <c:lineChart>
        <c:grouping val="stacked"/>
        <c:varyColors val="0"/>
        <c:ser>
          <c:idx val="0"/>
          <c:order val="0"/>
          <c:tx>
            <c:strRef>
              <c:f>Sheet2!$B$83</c:f>
              <c:strCache>
                <c:ptCount val="1"/>
                <c:pt idx="0">
                  <c:v>Total</c:v>
                </c:pt>
              </c:strCache>
            </c:strRef>
          </c:tx>
          <c:spPr>
            <a:ln w="28575" cap="rnd">
              <a:solidFill>
                <a:srgbClr val="FF0000"/>
              </a:solidFill>
              <a:round/>
            </a:ln>
            <a:effectLst/>
          </c:spPr>
          <c:marker>
            <c:symbol val="none"/>
          </c:marker>
          <c:cat>
            <c:strRef>
              <c:f>Sheet2!$A$84:$A$133</c:f>
              <c:strCache>
                <c:ptCount val="49"/>
                <c:pt idx="0">
                  <c:v>Delaware</c:v>
                </c:pt>
                <c:pt idx="1">
                  <c:v>South Carolina</c:v>
                </c:pt>
                <c:pt idx="2">
                  <c:v>New Jersey</c:v>
                </c:pt>
                <c:pt idx="3">
                  <c:v>Florida</c:v>
                </c:pt>
                <c:pt idx="4">
                  <c:v>Connecticut</c:v>
                </c:pt>
                <c:pt idx="5">
                  <c:v>Tennessee</c:v>
                </c:pt>
                <c:pt idx="6">
                  <c:v>Arizona</c:v>
                </c:pt>
                <c:pt idx="7">
                  <c:v>New Hampshire</c:v>
                </c:pt>
                <c:pt idx="8">
                  <c:v>Georgia</c:v>
                </c:pt>
                <c:pt idx="9">
                  <c:v>California</c:v>
                </c:pt>
                <c:pt idx="10">
                  <c:v>Michigan</c:v>
                </c:pt>
                <c:pt idx="11">
                  <c:v>Massachusetts</c:v>
                </c:pt>
                <c:pt idx="12">
                  <c:v>Maryland</c:v>
                </c:pt>
                <c:pt idx="13">
                  <c:v>Mississippi</c:v>
                </c:pt>
                <c:pt idx="14">
                  <c:v>North Carolina</c:v>
                </c:pt>
                <c:pt idx="15">
                  <c:v>Alabama</c:v>
                </c:pt>
                <c:pt idx="16">
                  <c:v>Texas</c:v>
                </c:pt>
                <c:pt idx="17">
                  <c:v>Indiana</c:v>
                </c:pt>
                <c:pt idx="18">
                  <c:v>Ohio</c:v>
                </c:pt>
                <c:pt idx="19">
                  <c:v>Wisconsin</c:v>
                </c:pt>
                <c:pt idx="20">
                  <c:v>Virginia</c:v>
                </c:pt>
                <c:pt idx="21">
                  <c:v>Rhode Island</c:v>
                </c:pt>
                <c:pt idx="22">
                  <c:v>New York</c:v>
                </c:pt>
                <c:pt idx="23">
                  <c:v>Nevada</c:v>
                </c:pt>
                <c:pt idx="24">
                  <c:v>Louisiana</c:v>
                </c:pt>
                <c:pt idx="25">
                  <c:v>Washington</c:v>
                </c:pt>
                <c:pt idx="26">
                  <c:v>Oregon</c:v>
                </c:pt>
                <c:pt idx="27">
                  <c:v>Oklahoma</c:v>
                </c:pt>
                <c:pt idx="28">
                  <c:v>Utah</c:v>
                </c:pt>
                <c:pt idx="29">
                  <c:v>Illinois</c:v>
                </c:pt>
                <c:pt idx="30">
                  <c:v>District of Columbia</c:v>
                </c:pt>
                <c:pt idx="31">
                  <c:v>Minnesota</c:v>
                </c:pt>
                <c:pt idx="32">
                  <c:v>Colorado</c:v>
                </c:pt>
                <c:pt idx="33">
                  <c:v>Maine</c:v>
                </c:pt>
                <c:pt idx="34">
                  <c:v>Pennsylvania</c:v>
                </c:pt>
                <c:pt idx="35">
                  <c:v>Missouri</c:v>
                </c:pt>
                <c:pt idx="36">
                  <c:v>Idaho</c:v>
                </c:pt>
                <c:pt idx="37">
                  <c:v>Kentucky</c:v>
                </c:pt>
                <c:pt idx="38">
                  <c:v>Arkansas</c:v>
                </c:pt>
                <c:pt idx="39">
                  <c:v>Iowa</c:v>
                </c:pt>
                <c:pt idx="40">
                  <c:v>Kansas</c:v>
                </c:pt>
                <c:pt idx="41">
                  <c:v>Vermont</c:v>
                </c:pt>
                <c:pt idx="42">
                  <c:v>New Mexico</c:v>
                </c:pt>
                <c:pt idx="43">
                  <c:v>Nebraska</c:v>
                </c:pt>
                <c:pt idx="44">
                  <c:v>West Virginia</c:v>
                </c:pt>
                <c:pt idx="45">
                  <c:v>Wyoming</c:v>
                </c:pt>
                <c:pt idx="46">
                  <c:v>South Dakota</c:v>
                </c:pt>
                <c:pt idx="47">
                  <c:v>Montana</c:v>
                </c:pt>
                <c:pt idx="48">
                  <c:v>North Dakota</c:v>
                </c:pt>
              </c:strCache>
            </c:strRef>
          </c:cat>
          <c:val>
            <c:numRef>
              <c:f>Sheet2!$B$84:$B$133</c:f>
              <c:numCache>
                <c:formatCode>0%</c:formatCode>
                <c:ptCount val="49"/>
                <c:pt idx="0">
                  <c:v>0.32473460029690193</c:v>
                </c:pt>
                <c:pt idx="1">
                  <c:v>0.31067810044954636</c:v>
                </c:pt>
                <c:pt idx="2">
                  <c:v>0.3039077421573696</c:v>
                </c:pt>
                <c:pt idx="3">
                  <c:v>0.29634520364592809</c:v>
                </c:pt>
                <c:pt idx="4">
                  <c:v>0.2891363983206176</c:v>
                </c:pt>
                <c:pt idx="5">
                  <c:v>0.28361938175776169</c:v>
                </c:pt>
                <c:pt idx="6">
                  <c:v>0.28140039954213691</c:v>
                </c:pt>
                <c:pt idx="7">
                  <c:v>0.28027983154545055</c:v>
                </c:pt>
                <c:pt idx="8">
                  <c:v>0.28026830468894226</c:v>
                </c:pt>
                <c:pt idx="9">
                  <c:v>0.27750550734029922</c:v>
                </c:pt>
                <c:pt idx="10">
                  <c:v>0.27685445074586695</c:v>
                </c:pt>
                <c:pt idx="11">
                  <c:v>0.27319466520855556</c:v>
                </c:pt>
                <c:pt idx="12">
                  <c:v>0.27147723680551716</c:v>
                </c:pt>
                <c:pt idx="13">
                  <c:v>0.27118193720431488</c:v>
                </c:pt>
                <c:pt idx="14">
                  <c:v>0.26966822020701287</c:v>
                </c:pt>
                <c:pt idx="15">
                  <c:v>0.26566422330035189</c:v>
                </c:pt>
                <c:pt idx="16">
                  <c:v>0.25476314634296904</c:v>
                </c:pt>
                <c:pt idx="17">
                  <c:v>0.2509611982141054</c:v>
                </c:pt>
                <c:pt idx="18">
                  <c:v>0.24890434740260778</c:v>
                </c:pt>
                <c:pt idx="19">
                  <c:v>0.24867503303798436</c:v>
                </c:pt>
                <c:pt idx="20">
                  <c:v>0.24681337055386535</c:v>
                </c:pt>
                <c:pt idx="21">
                  <c:v>0.2446440676632676</c:v>
                </c:pt>
                <c:pt idx="22">
                  <c:v>0.2392437384006513</c:v>
                </c:pt>
                <c:pt idx="23">
                  <c:v>0.23911708055682848</c:v>
                </c:pt>
                <c:pt idx="24">
                  <c:v>0.23825812345438058</c:v>
                </c:pt>
                <c:pt idx="25">
                  <c:v>0.2381815297427041</c:v>
                </c:pt>
                <c:pt idx="26">
                  <c:v>0.23541495080025499</c:v>
                </c:pt>
                <c:pt idx="27">
                  <c:v>0.21643782745744675</c:v>
                </c:pt>
                <c:pt idx="28">
                  <c:v>0.21311872010870128</c:v>
                </c:pt>
                <c:pt idx="29">
                  <c:v>0.21249221682306957</c:v>
                </c:pt>
                <c:pt idx="30">
                  <c:v>0.21245506790674831</c:v>
                </c:pt>
                <c:pt idx="31">
                  <c:v>0.20808589308526931</c:v>
                </c:pt>
                <c:pt idx="32">
                  <c:v>0.19884644804326676</c:v>
                </c:pt>
                <c:pt idx="33">
                  <c:v>0.18578055690001946</c:v>
                </c:pt>
                <c:pt idx="34">
                  <c:v>0.18166098639284187</c:v>
                </c:pt>
                <c:pt idx="35">
                  <c:v>0.16765816886197127</c:v>
                </c:pt>
                <c:pt idx="36">
                  <c:v>0.15721036445523923</c:v>
                </c:pt>
                <c:pt idx="37">
                  <c:v>0.14530570365950207</c:v>
                </c:pt>
                <c:pt idx="38">
                  <c:v>0.13340848716383014</c:v>
                </c:pt>
                <c:pt idx="39">
                  <c:v>0.10709158516196043</c:v>
                </c:pt>
                <c:pt idx="40">
                  <c:v>9.3609892021201555E-2</c:v>
                </c:pt>
                <c:pt idx="41">
                  <c:v>9.2662860281512785E-2</c:v>
                </c:pt>
                <c:pt idx="42">
                  <c:v>7.4347768758647348E-2</c:v>
                </c:pt>
                <c:pt idx="43">
                  <c:v>7.9804630107075912E-3</c:v>
                </c:pt>
                <c:pt idx="44">
                  <c:v>-1.6999000192248911E-3</c:v>
                </c:pt>
                <c:pt idx="45">
                  <c:v>-4.010035274087189E-2</c:v>
                </c:pt>
                <c:pt idx="46">
                  <c:v>-5.031690740011964E-2</c:v>
                </c:pt>
                <c:pt idx="47">
                  <c:v>-6.014718244429041E-2</c:v>
                </c:pt>
                <c:pt idx="48">
                  <c:v>-0.15472695864267474</c:v>
                </c:pt>
              </c:numCache>
            </c:numRef>
          </c:val>
          <c:smooth val="0"/>
          <c:extLst>
            <c:ext xmlns:c16="http://schemas.microsoft.com/office/drawing/2014/chart" uri="{C3380CC4-5D6E-409C-BE32-E72D297353CC}">
              <c16:uniqueId val="{00000000-CB80-474B-B609-085B010DFCA5}"/>
            </c:ext>
          </c:extLst>
        </c:ser>
        <c:dLbls>
          <c:showLegendKey val="0"/>
          <c:showVal val="0"/>
          <c:showCatName val="0"/>
          <c:showSerName val="0"/>
          <c:showPercent val="0"/>
          <c:showBubbleSize val="0"/>
        </c:dLbls>
        <c:smooth val="0"/>
        <c:axId val="1535425024"/>
        <c:axId val="1535425504"/>
      </c:lineChart>
      <c:catAx>
        <c:axId val="153542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535425504"/>
        <c:crosses val="autoZero"/>
        <c:auto val="1"/>
        <c:lblAlgn val="ctr"/>
        <c:lblOffset val="100"/>
        <c:noMultiLvlLbl val="0"/>
      </c:catAx>
      <c:valAx>
        <c:axId val="15354255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153542502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097173198177814"/>
          <c:y val="7.006178915135608E-2"/>
          <c:w val="0.82686351706036743"/>
          <c:h val="0.70999125109361327"/>
        </c:manualLayout>
      </c:layout>
      <c:barChart>
        <c:barDir val="col"/>
        <c:grouping val="clustered"/>
        <c:varyColors val="0"/>
        <c:ser>
          <c:idx val="0"/>
          <c:order val="0"/>
          <c:tx>
            <c:strRef>
              <c:f>Sheet2!$B$810</c:f>
              <c:strCache>
                <c:ptCount val="1"/>
                <c:pt idx="0">
                  <c:v>Planned_Sales</c:v>
                </c:pt>
              </c:strCache>
            </c:strRef>
          </c:tx>
          <c:spPr>
            <a:solidFill>
              <a:schemeClr val="accent1"/>
            </a:solidFill>
            <a:ln>
              <a:noFill/>
            </a:ln>
            <a:effectLst/>
          </c:spPr>
          <c:invertIfNegative val="0"/>
          <c:cat>
            <c:strRef>
              <c:f>Sheet2!$A$811:$A$814</c:f>
              <c:strCache>
                <c:ptCount val="4"/>
                <c:pt idx="0">
                  <c:v>Northeast</c:v>
                </c:pt>
                <c:pt idx="1">
                  <c:v>Southeast</c:v>
                </c:pt>
                <c:pt idx="2">
                  <c:v>Southwest</c:v>
                </c:pt>
                <c:pt idx="3">
                  <c:v>West</c:v>
                </c:pt>
              </c:strCache>
            </c:strRef>
          </c:cat>
          <c:val>
            <c:numRef>
              <c:f>Sheet2!$B$811:$B$814</c:f>
              <c:numCache>
                <c:formatCode>General</c:formatCode>
                <c:ptCount val="4"/>
                <c:pt idx="0">
                  <c:v>50147619</c:v>
                </c:pt>
                <c:pt idx="1">
                  <c:v>73020674</c:v>
                </c:pt>
                <c:pt idx="2">
                  <c:v>31356213</c:v>
                </c:pt>
                <c:pt idx="3">
                  <c:v>46455124</c:v>
                </c:pt>
              </c:numCache>
            </c:numRef>
          </c:val>
          <c:extLst>
            <c:ext xmlns:c16="http://schemas.microsoft.com/office/drawing/2014/chart" uri="{C3380CC4-5D6E-409C-BE32-E72D297353CC}">
              <c16:uniqueId val="{00000000-9D7C-4742-BFB0-4320FC1E7D75}"/>
            </c:ext>
          </c:extLst>
        </c:ser>
        <c:ser>
          <c:idx val="1"/>
          <c:order val="1"/>
          <c:tx>
            <c:strRef>
              <c:f>Sheet2!$C$810</c:f>
              <c:strCache>
                <c:ptCount val="1"/>
                <c:pt idx="0">
                  <c:v>Actual_Sales</c:v>
                </c:pt>
              </c:strCache>
            </c:strRef>
          </c:tx>
          <c:spPr>
            <a:solidFill>
              <a:schemeClr val="accent2"/>
            </a:solidFill>
            <a:ln>
              <a:noFill/>
            </a:ln>
            <a:effectLst/>
          </c:spPr>
          <c:invertIfNegative val="0"/>
          <c:cat>
            <c:strRef>
              <c:f>Sheet2!$A$811:$A$814</c:f>
              <c:strCache>
                <c:ptCount val="4"/>
                <c:pt idx="0">
                  <c:v>Northeast</c:v>
                </c:pt>
                <c:pt idx="1">
                  <c:v>Southeast</c:v>
                </c:pt>
                <c:pt idx="2">
                  <c:v>Southwest</c:v>
                </c:pt>
                <c:pt idx="3">
                  <c:v>West</c:v>
                </c:pt>
              </c:strCache>
            </c:strRef>
          </c:cat>
          <c:val>
            <c:numRef>
              <c:f>Sheet2!$C$811:$C$814</c:f>
              <c:numCache>
                <c:formatCode>General</c:formatCode>
                <c:ptCount val="4"/>
                <c:pt idx="0">
                  <c:v>50952536</c:v>
                </c:pt>
                <c:pt idx="1">
                  <c:v>75167061</c:v>
                </c:pt>
                <c:pt idx="2">
                  <c:v>32162557</c:v>
                </c:pt>
                <c:pt idx="3">
                  <c:v>46614611</c:v>
                </c:pt>
              </c:numCache>
            </c:numRef>
          </c:val>
          <c:extLst>
            <c:ext xmlns:c16="http://schemas.microsoft.com/office/drawing/2014/chart" uri="{C3380CC4-5D6E-409C-BE32-E72D297353CC}">
              <c16:uniqueId val="{00000001-9D7C-4742-BFB0-4320FC1E7D75}"/>
            </c:ext>
          </c:extLst>
        </c:ser>
        <c:dLbls>
          <c:showLegendKey val="0"/>
          <c:showVal val="0"/>
          <c:showCatName val="0"/>
          <c:showSerName val="0"/>
          <c:showPercent val="0"/>
          <c:showBubbleSize val="0"/>
        </c:dLbls>
        <c:gapWidth val="219"/>
        <c:overlap val="-27"/>
        <c:axId val="1369329200"/>
        <c:axId val="1369313360"/>
      </c:barChart>
      <c:catAx>
        <c:axId val="1369329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crossAx val="1369313360"/>
        <c:crosses val="autoZero"/>
        <c:auto val="1"/>
        <c:lblAlgn val="ctr"/>
        <c:lblOffset val="100"/>
        <c:noMultiLvlLbl val="0"/>
      </c:catAx>
      <c:valAx>
        <c:axId val="13693133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3693292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[Book1.xlsx]Sheet2!PivotTable16</c:name>
    <c:fmtId val="6"/>
  </c:pivotSource>
  <c:chart>
    <c:autoTitleDeleted val="1"/>
    <c:pivotFmts>
      <c:pivotFmt>
        <c:idx val="0"/>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
          <c:y val="7.407407407407407E-2"/>
          <c:w val="0.93888888888888888"/>
          <c:h val="0.82447506561679795"/>
        </c:manualLayout>
      </c:layout>
      <c:barChart>
        <c:barDir val="col"/>
        <c:grouping val="clustered"/>
        <c:varyColors val="0"/>
        <c:ser>
          <c:idx val="0"/>
          <c:order val="0"/>
          <c:tx>
            <c:strRef>
              <c:f>Sheet2!$B$824</c:f>
              <c:strCache>
                <c:ptCount val="1"/>
                <c:pt idx="0">
                  <c:v>Total</c:v>
                </c:pt>
              </c:strCache>
            </c:strRef>
          </c:tx>
          <c:spPr>
            <a:solidFill>
              <a:srgbClr val="FF0000"/>
            </a:solidFill>
            <a:ln>
              <a:noFill/>
            </a:ln>
            <a:effectLst/>
          </c:spPr>
          <c:invertIfNegative val="0"/>
          <c:cat>
            <c:strRef>
              <c:f>Sheet2!$A$825:$A$829</c:f>
              <c:strCache>
                <c:ptCount val="4"/>
                <c:pt idx="0">
                  <c:v>Alcoholic</c:v>
                </c:pt>
                <c:pt idx="1">
                  <c:v>Coffee</c:v>
                </c:pt>
                <c:pt idx="2">
                  <c:v>Soft Drink</c:v>
                </c:pt>
                <c:pt idx="3">
                  <c:v>Tea</c:v>
                </c:pt>
              </c:strCache>
            </c:strRef>
          </c:cat>
          <c:val>
            <c:numRef>
              <c:f>Sheet2!$B$825:$B$829</c:f>
              <c:numCache>
                <c:formatCode>0.00%</c:formatCode>
                <c:ptCount val="4"/>
                <c:pt idx="0">
                  <c:v>0.29517909675834919</c:v>
                </c:pt>
                <c:pt idx="1">
                  <c:v>0.10680407825723817</c:v>
                </c:pt>
                <c:pt idx="2">
                  <c:v>0.30376481299609293</c:v>
                </c:pt>
                <c:pt idx="3">
                  <c:v>0.29425201198831968</c:v>
                </c:pt>
              </c:numCache>
            </c:numRef>
          </c:val>
          <c:extLst>
            <c:ext xmlns:c16="http://schemas.microsoft.com/office/drawing/2014/chart" uri="{C3380CC4-5D6E-409C-BE32-E72D297353CC}">
              <c16:uniqueId val="{00000000-AE4F-4E22-ACC6-5BF18C97DE37}"/>
            </c:ext>
          </c:extLst>
        </c:ser>
        <c:dLbls>
          <c:showLegendKey val="0"/>
          <c:showVal val="0"/>
          <c:showCatName val="0"/>
          <c:showSerName val="0"/>
          <c:showPercent val="0"/>
          <c:showBubbleSize val="0"/>
        </c:dLbls>
        <c:gapWidth val="219"/>
        <c:overlap val="-27"/>
        <c:axId val="1535415904"/>
        <c:axId val="1535399584"/>
      </c:barChart>
      <c:catAx>
        <c:axId val="1535415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1535399584"/>
        <c:crosses val="autoZero"/>
        <c:auto val="1"/>
        <c:lblAlgn val="ctr"/>
        <c:lblOffset val="100"/>
        <c:noMultiLvlLbl val="0"/>
      </c:catAx>
      <c:valAx>
        <c:axId val="1535399584"/>
        <c:scaling>
          <c:orientation val="minMax"/>
        </c:scaling>
        <c:delete val="1"/>
        <c:axPos val="l"/>
        <c:numFmt formatCode="0.00%" sourceLinked="1"/>
        <c:majorTickMark val="none"/>
        <c:minorTickMark val="none"/>
        <c:tickLblPos val="nextTo"/>
        <c:crossAx val="1535415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67E2B-0B1F-4FDE-B4FF-49F4152287DF}" type="datetimeFigureOut">
              <a:rPr lang="en-IN" smtClean="0"/>
              <a:t>18-03-2025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18498-A624-43B6-8731-831BC477813B}" type="slidenum">
              <a:rPr lang="en-IN" smtClean="0"/>
              <a:t>‹#›</a:t>
            </a:fld>
            <a:endParaRPr lang="en-IN"/>
          </a:p>
        </p:txBody>
      </p:sp>
    </p:spTree>
    <p:extLst>
      <p:ext uri="{BB962C8B-B14F-4D97-AF65-F5344CB8AC3E}">
        <p14:creationId xmlns:p14="http://schemas.microsoft.com/office/powerpoint/2010/main" val="3466642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218498-A624-43B6-8731-831BC477813B}" type="slidenum">
              <a:rPr lang="en-IN" smtClean="0"/>
              <a:t>12</a:t>
            </a:fld>
            <a:endParaRPr lang="en-IN"/>
          </a:p>
        </p:txBody>
      </p:sp>
    </p:spTree>
    <p:extLst>
      <p:ext uri="{BB962C8B-B14F-4D97-AF65-F5344CB8AC3E}">
        <p14:creationId xmlns:p14="http://schemas.microsoft.com/office/powerpoint/2010/main" val="2500057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3D4FE-D9B0-DDDC-9011-4DC1D5E968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8D3F9-EA8D-EE00-45FC-FB9AEF35E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E016E-745D-C0B4-054F-0B0092D42E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6724D5E-ABCF-16B4-F7C7-782198D0C9B8}"/>
              </a:ext>
            </a:extLst>
          </p:cNvPr>
          <p:cNvSpPr>
            <a:spLocks noGrp="1"/>
          </p:cNvSpPr>
          <p:nvPr>
            <p:ph type="sldNum" sz="quarter" idx="5"/>
          </p:nvPr>
        </p:nvSpPr>
        <p:spPr/>
        <p:txBody>
          <a:bodyPr/>
          <a:lstStyle/>
          <a:p>
            <a:fld id="{57218498-A624-43B6-8731-831BC477813B}" type="slidenum">
              <a:rPr lang="en-IN" smtClean="0"/>
              <a:t>13</a:t>
            </a:fld>
            <a:endParaRPr lang="en-IN"/>
          </a:p>
        </p:txBody>
      </p:sp>
    </p:spTree>
    <p:extLst>
      <p:ext uri="{BB962C8B-B14F-4D97-AF65-F5344CB8AC3E}">
        <p14:creationId xmlns:p14="http://schemas.microsoft.com/office/powerpoint/2010/main" val="3447740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07C25-94D2-342F-3DFD-CCFEC6235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68926-71BC-176F-A280-2CF72C9747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00DFA-FCD3-A904-60CA-523F6842098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DB656D3-2F55-6D77-9383-3B1C5E5E48D2}"/>
              </a:ext>
            </a:extLst>
          </p:cNvPr>
          <p:cNvSpPr>
            <a:spLocks noGrp="1"/>
          </p:cNvSpPr>
          <p:nvPr>
            <p:ph type="sldNum" sz="quarter" idx="5"/>
          </p:nvPr>
        </p:nvSpPr>
        <p:spPr/>
        <p:txBody>
          <a:bodyPr/>
          <a:lstStyle/>
          <a:p>
            <a:fld id="{57218498-A624-43B6-8731-831BC477813B}" type="slidenum">
              <a:rPr lang="en-IN" smtClean="0"/>
              <a:t>14</a:t>
            </a:fld>
            <a:endParaRPr lang="en-IN"/>
          </a:p>
        </p:txBody>
      </p:sp>
    </p:spTree>
    <p:extLst>
      <p:ext uri="{BB962C8B-B14F-4D97-AF65-F5344CB8AC3E}">
        <p14:creationId xmlns:p14="http://schemas.microsoft.com/office/powerpoint/2010/main" val="2483790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55FA3-B79B-3AED-C4D5-664B87B40F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6010E-0615-52CB-7EFB-4221D70E2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92DCE8-6887-5883-88DC-981725B7EB7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EB36864-CF1D-0451-4D67-14B47CC2D582}"/>
              </a:ext>
            </a:extLst>
          </p:cNvPr>
          <p:cNvSpPr>
            <a:spLocks noGrp="1"/>
          </p:cNvSpPr>
          <p:nvPr>
            <p:ph type="sldNum" sz="quarter" idx="5"/>
          </p:nvPr>
        </p:nvSpPr>
        <p:spPr/>
        <p:txBody>
          <a:bodyPr/>
          <a:lstStyle/>
          <a:p>
            <a:fld id="{57218498-A624-43B6-8731-831BC477813B}" type="slidenum">
              <a:rPr lang="en-IN" smtClean="0"/>
              <a:t>15</a:t>
            </a:fld>
            <a:endParaRPr lang="en-IN"/>
          </a:p>
        </p:txBody>
      </p:sp>
    </p:spTree>
    <p:extLst>
      <p:ext uri="{BB962C8B-B14F-4D97-AF65-F5344CB8AC3E}">
        <p14:creationId xmlns:p14="http://schemas.microsoft.com/office/powerpoint/2010/main" val="325556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2.jfif"/><Relationship Id="rId3" Type="http://schemas.openxmlformats.org/officeDocument/2006/relationships/image" Target="../media/image29.svg"/><Relationship Id="rId7"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chart" Target="../charts/chart3.xml"/><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svg"/><Relationship Id="rId10" Type="http://schemas.openxmlformats.org/officeDocument/2006/relationships/image" Target="../media/image4.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3.jfif"/></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4.jfif"/><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4.jfif"/><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5.jfif"/><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6.jf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jfif"/><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jfif"/><Relationship Id="rId5" Type="http://schemas.openxmlformats.org/officeDocument/2006/relationships/image" Target="../media/image4.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jfi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5" b="-17099"/>
            </a:stretch>
          </a:blipFill>
        </p:spPr>
        <p:txBody>
          <a:bodyPr/>
          <a:lstStyle/>
          <a:p>
            <a:endParaRPr lang="en-IN"/>
          </a:p>
        </p:txBody>
      </p:sp>
      <p:sp>
        <p:nvSpPr>
          <p:cNvPr id="8" name="TextBox 8"/>
          <p:cNvSpPr txBox="1"/>
          <p:nvPr/>
        </p:nvSpPr>
        <p:spPr>
          <a:xfrm>
            <a:off x="5486400" y="800100"/>
            <a:ext cx="12496800" cy="8739572"/>
          </a:xfrm>
          <a:prstGeom prst="rect">
            <a:avLst/>
          </a:prstGeom>
        </p:spPr>
        <p:txBody>
          <a:bodyPr wrap="square" lIns="0" tIns="0" rIns="0" bIns="0" rtlCol="0" anchor="t">
            <a:spAutoFit/>
          </a:bodyPr>
          <a:lstStyle/>
          <a:p>
            <a:pPr algn="r">
              <a:lnSpc>
                <a:spcPts val="23126"/>
              </a:lnSpc>
              <a:spcBef>
                <a:spcPct val="0"/>
              </a:spcBef>
            </a:pPr>
            <a:r>
              <a:rPr lang="en-US" sz="16519" b="1" spc="-594" dirty="0">
                <a:solidFill>
                  <a:srgbClr val="FFFFFF"/>
                </a:solidFill>
                <a:latin typeface="Poppins Bold"/>
                <a:ea typeface="Poppins Bold"/>
                <a:cs typeface="Poppins Bold"/>
                <a:sym typeface="Poppins Bold"/>
              </a:rPr>
              <a:t>BEVERAGE</a:t>
            </a:r>
            <a:br>
              <a:rPr lang="en-US" sz="16519" b="1" spc="-594" dirty="0">
                <a:solidFill>
                  <a:srgbClr val="FFFFFF"/>
                </a:solidFill>
                <a:latin typeface="Poppins Bold"/>
                <a:ea typeface="Poppins Bold"/>
                <a:cs typeface="Poppins Bold"/>
                <a:sym typeface="Poppins Bold"/>
              </a:rPr>
            </a:br>
            <a:r>
              <a:rPr lang="en-US" sz="16519" b="1" spc="-594" dirty="0">
                <a:solidFill>
                  <a:srgbClr val="FFFFFF"/>
                </a:solidFill>
                <a:latin typeface="Poppins Bold"/>
                <a:ea typeface="Poppins Bold"/>
                <a:cs typeface="Poppins Bold"/>
                <a:sym typeface="Poppins Bold"/>
              </a:rPr>
              <a:t>SALES ANALYSIS</a:t>
            </a:r>
          </a:p>
        </p:txBody>
      </p:sp>
      <p:pic>
        <p:nvPicPr>
          <p:cNvPr id="12" name="Picture 11" descr="A group of soda bottles and a can&#10;&#10;AI-generated content may be incorrect.">
            <a:extLst>
              <a:ext uri="{FF2B5EF4-FFF2-40B4-BE49-F238E27FC236}">
                <a16:creationId xmlns:a16="http://schemas.microsoft.com/office/drawing/2014/main" id="{8DF0A3A1-DB52-1D8D-D9C4-82F96B88E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723900"/>
            <a:ext cx="7467600" cy="9144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15977"/>
            <a:ext cx="1932839" cy="1932839"/>
            <a:chOff x="0" y="0"/>
            <a:chExt cx="509060" cy="509060"/>
          </a:xfrm>
        </p:grpSpPr>
        <p:sp>
          <p:nvSpPr>
            <p:cNvPr id="3" name="Freeform 3"/>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4" name="TextBox 4"/>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533400" y="647700"/>
            <a:ext cx="1070769" cy="782634"/>
          </a:xfrm>
          <a:custGeom>
            <a:avLst/>
            <a:gdLst/>
            <a:ahLst/>
            <a:cxnLst/>
            <a:rect l="l" t="t" r="r" b="b"/>
            <a:pathLst>
              <a:path w="1070769" h="782634">
                <a:moveTo>
                  <a:pt x="0" y="0"/>
                </a:moveTo>
                <a:lnTo>
                  <a:pt x="1070768" y="0"/>
                </a:lnTo>
                <a:lnTo>
                  <a:pt x="1070768" y="782635"/>
                </a:lnTo>
                <a:lnTo>
                  <a:pt x="0" y="782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9" name="TextBox 29"/>
          <p:cNvSpPr txBox="1"/>
          <p:nvPr/>
        </p:nvSpPr>
        <p:spPr>
          <a:xfrm>
            <a:off x="304800" y="419100"/>
            <a:ext cx="17526000" cy="1160318"/>
          </a:xfrm>
          <a:prstGeom prst="rect">
            <a:avLst/>
          </a:prstGeom>
        </p:spPr>
        <p:txBody>
          <a:bodyPr wrap="square" lIns="0" tIns="0" rIns="0" bIns="0" rtlCol="0" anchor="t">
            <a:spAutoFit/>
          </a:bodyPr>
          <a:lstStyle/>
          <a:p>
            <a:pPr algn="ctr">
              <a:lnSpc>
                <a:spcPts val="9600"/>
              </a:lnSpc>
            </a:pPr>
            <a:r>
              <a:rPr lang="en-US" sz="5400" b="1" spc="-288" dirty="0">
                <a:solidFill>
                  <a:srgbClr val="FF8200"/>
                </a:solidFill>
                <a:latin typeface="Poppins Bold"/>
                <a:ea typeface="Poppins Bold"/>
                <a:cs typeface="Poppins Bold"/>
                <a:sym typeface="Poppins Bold"/>
              </a:rPr>
              <a:t>Regions Where Actual Sales &gt; Planned Sales</a:t>
            </a:r>
          </a:p>
        </p:txBody>
      </p:sp>
      <p:pic>
        <p:nvPicPr>
          <p:cNvPr id="41" name="Picture 40" descr="A screenshot of a computer program&#10;&#10;AI-generated content may be incorrect.">
            <a:extLst>
              <a:ext uri="{FF2B5EF4-FFF2-40B4-BE49-F238E27FC236}">
                <a16:creationId xmlns:a16="http://schemas.microsoft.com/office/drawing/2014/main" id="{C5A7FCB9-3CF5-D07B-D616-B52404032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562100"/>
            <a:ext cx="6400800" cy="3729963"/>
          </a:xfrm>
          <a:prstGeom prst="rect">
            <a:avLst/>
          </a:prstGeom>
        </p:spPr>
      </p:pic>
      <p:pic>
        <p:nvPicPr>
          <p:cNvPr id="43" name="Picture 42" descr="A screenshot of a computer&#10;&#10;AI-generated content may be incorrect.">
            <a:extLst>
              <a:ext uri="{FF2B5EF4-FFF2-40B4-BE49-F238E27FC236}">
                <a16:creationId xmlns:a16="http://schemas.microsoft.com/office/drawing/2014/main" id="{B896D7C6-5157-C665-BA45-94CB9FA29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8026" y="5372100"/>
            <a:ext cx="5562600" cy="2057400"/>
          </a:xfrm>
          <a:prstGeom prst="rect">
            <a:avLst/>
          </a:prstGeom>
        </p:spPr>
      </p:pic>
      <p:graphicFrame>
        <p:nvGraphicFramePr>
          <p:cNvPr id="45" name="Chart 44">
            <a:extLst>
              <a:ext uri="{FF2B5EF4-FFF2-40B4-BE49-F238E27FC236}">
                <a16:creationId xmlns:a16="http://schemas.microsoft.com/office/drawing/2014/main" id="{22647029-0DFE-ED17-5870-448F82C996BA}"/>
              </a:ext>
            </a:extLst>
          </p:cNvPr>
          <p:cNvGraphicFramePr>
            <a:graphicFrameLocks/>
          </p:cNvGraphicFramePr>
          <p:nvPr>
            <p:extLst>
              <p:ext uri="{D42A27DB-BD31-4B8C-83A1-F6EECF244321}">
                <p14:modId xmlns:p14="http://schemas.microsoft.com/office/powerpoint/2010/main" val="335517477"/>
              </p:ext>
            </p:extLst>
          </p:nvPr>
        </p:nvGraphicFramePr>
        <p:xfrm>
          <a:off x="7315200" y="5524500"/>
          <a:ext cx="6629400" cy="5486400"/>
        </p:xfrm>
        <a:graphic>
          <a:graphicData uri="http://schemas.openxmlformats.org/drawingml/2006/chart">
            <c:chart xmlns:c="http://schemas.openxmlformats.org/drawingml/2006/chart" xmlns:r="http://schemas.openxmlformats.org/officeDocument/2006/relationships" r:id="rId6"/>
          </a:graphicData>
        </a:graphic>
      </p:graphicFrame>
      <p:sp>
        <p:nvSpPr>
          <p:cNvPr id="46" name="Freeform 5">
            <a:extLst>
              <a:ext uri="{FF2B5EF4-FFF2-40B4-BE49-F238E27FC236}">
                <a16:creationId xmlns:a16="http://schemas.microsoft.com/office/drawing/2014/main" id="{BBDA13AD-DA1D-F7B1-89F4-B8654DBFEDFC}"/>
              </a:ext>
            </a:extLst>
          </p:cNvPr>
          <p:cNvSpPr/>
          <p:nvPr/>
        </p:nvSpPr>
        <p:spPr>
          <a:xfrm>
            <a:off x="0" y="-52533"/>
            <a:ext cx="1853351" cy="1853351"/>
          </a:xfrm>
          <a:custGeom>
            <a:avLst/>
            <a:gdLst/>
            <a:ahLst/>
            <a:cxnLst/>
            <a:rect l="l" t="t" r="r" b="b"/>
            <a:pathLst>
              <a:path w="1853351" h="1853351">
                <a:moveTo>
                  <a:pt x="0" y="0"/>
                </a:moveTo>
                <a:lnTo>
                  <a:pt x="1853351" y="0"/>
                </a:lnTo>
                <a:lnTo>
                  <a:pt x="1853351" y="1853350"/>
                </a:lnTo>
                <a:lnTo>
                  <a:pt x="0" y="1853350"/>
                </a:lnTo>
                <a:lnTo>
                  <a:pt x="0" y="0"/>
                </a:lnTo>
                <a:close/>
              </a:path>
            </a:pathLst>
          </a:custGeom>
          <a:blipFill>
            <a:blip r:embed="rId7"/>
            <a:stretch>
              <a:fillRect/>
            </a:stretch>
          </a:blipFill>
        </p:spPr>
        <p:txBody>
          <a:bodyPr/>
          <a:lstStyle/>
          <a:p>
            <a:endParaRPr lang="en-IN"/>
          </a:p>
        </p:txBody>
      </p:sp>
      <p:pic>
        <p:nvPicPr>
          <p:cNvPr id="48" name="Picture 47" descr="A group of people celebrating in a room with a chart and confetti&#10;&#10;AI-generated content may be incorrect.">
            <a:extLst>
              <a:ext uri="{FF2B5EF4-FFF2-40B4-BE49-F238E27FC236}">
                <a16:creationId xmlns:a16="http://schemas.microsoft.com/office/drawing/2014/main" id="{9AC73389-3B56-E950-B435-69A89B92BCAD}"/>
              </a:ext>
            </a:extLst>
          </p:cNvPr>
          <p:cNvPicPr>
            <a:picLocks noChangeAspect="1"/>
          </p:cNvPicPr>
          <p:nvPr/>
        </p:nvPicPr>
        <p:blipFill>
          <a:blip r:embed="rId8"/>
          <a:stretch>
            <a:fillRect/>
          </a:stretch>
        </p:blipFill>
        <p:spPr>
          <a:xfrm>
            <a:off x="228600" y="2171700"/>
            <a:ext cx="7239000" cy="7696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114300"/>
            <a:ext cx="1932839" cy="1932839"/>
            <a:chOff x="0" y="0"/>
            <a:chExt cx="509060" cy="509060"/>
          </a:xfrm>
        </p:grpSpPr>
        <p:sp>
          <p:nvSpPr>
            <p:cNvPr id="3" name="Freeform 3"/>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4" name="TextBox 4"/>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19" name="TextBox 19"/>
          <p:cNvSpPr txBox="1"/>
          <p:nvPr/>
        </p:nvSpPr>
        <p:spPr>
          <a:xfrm>
            <a:off x="2209800" y="342900"/>
            <a:ext cx="13563600" cy="1160318"/>
          </a:xfrm>
          <a:prstGeom prst="rect">
            <a:avLst/>
          </a:prstGeom>
        </p:spPr>
        <p:txBody>
          <a:bodyPr wrap="square" lIns="0" tIns="0" rIns="0" bIns="0" rtlCol="0" anchor="t">
            <a:spAutoFit/>
          </a:bodyPr>
          <a:lstStyle/>
          <a:p>
            <a:pPr algn="l">
              <a:lnSpc>
                <a:spcPts val="9600"/>
              </a:lnSpc>
            </a:pPr>
            <a:r>
              <a:rPr lang="en-US" sz="6600" b="1" spc="-288" dirty="0">
                <a:solidFill>
                  <a:srgbClr val="FF8200"/>
                </a:solidFill>
                <a:latin typeface="Poppins Bold"/>
                <a:ea typeface="Poppins Bold"/>
                <a:cs typeface="Poppins Bold"/>
                <a:sym typeface="Poppins Bold"/>
              </a:rPr>
              <a:t>Profit %   By   Category</a:t>
            </a:r>
          </a:p>
        </p:txBody>
      </p:sp>
      <p:sp>
        <p:nvSpPr>
          <p:cNvPr id="33" name="Freeform 33"/>
          <p:cNvSpPr/>
          <p:nvPr/>
        </p:nvSpPr>
        <p:spPr>
          <a:xfrm>
            <a:off x="1571849" y="5657479"/>
            <a:ext cx="277401" cy="277401"/>
          </a:xfrm>
          <a:custGeom>
            <a:avLst/>
            <a:gdLst/>
            <a:ahLst/>
            <a:cxnLst/>
            <a:rect l="l" t="t" r="r" b="b"/>
            <a:pathLst>
              <a:path w="277401" h="277401">
                <a:moveTo>
                  <a:pt x="0" y="0"/>
                </a:moveTo>
                <a:lnTo>
                  <a:pt x="277402" y="0"/>
                </a:lnTo>
                <a:lnTo>
                  <a:pt x="277402" y="277401"/>
                </a:lnTo>
                <a:lnTo>
                  <a:pt x="0" y="2774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4" name="Freeform 34"/>
          <p:cNvSpPr/>
          <p:nvPr/>
        </p:nvSpPr>
        <p:spPr>
          <a:xfrm>
            <a:off x="1577881" y="7068932"/>
            <a:ext cx="265338" cy="265338"/>
          </a:xfrm>
          <a:custGeom>
            <a:avLst/>
            <a:gdLst/>
            <a:ahLst/>
            <a:cxnLst/>
            <a:rect l="l" t="t" r="r" b="b"/>
            <a:pathLst>
              <a:path w="265338" h="265338">
                <a:moveTo>
                  <a:pt x="0" y="0"/>
                </a:moveTo>
                <a:lnTo>
                  <a:pt x="265338" y="0"/>
                </a:lnTo>
                <a:lnTo>
                  <a:pt x="265338" y="265337"/>
                </a:lnTo>
                <a:lnTo>
                  <a:pt x="0" y="2653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8" name="Freeform 38"/>
          <p:cNvSpPr/>
          <p:nvPr/>
        </p:nvSpPr>
        <p:spPr>
          <a:xfrm>
            <a:off x="6244539" y="7060218"/>
            <a:ext cx="263383" cy="263383"/>
          </a:xfrm>
          <a:custGeom>
            <a:avLst/>
            <a:gdLst/>
            <a:ahLst/>
            <a:cxnLst/>
            <a:rect l="l" t="t" r="r" b="b"/>
            <a:pathLst>
              <a:path w="263383" h="263383">
                <a:moveTo>
                  <a:pt x="0" y="0"/>
                </a:moveTo>
                <a:lnTo>
                  <a:pt x="263383" y="0"/>
                </a:lnTo>
                <a:lnTo>
                  <a:pt x="263383" y="263383"/>
                </a:lnTo>
                <a:lnTo>
                  <a:pt x="0" y="2633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9" name="Freeform 39"/>
          <p:cNvSpPr/>
          <p:nvPr/>
        </p:nvSpPr>
        <p:spPr>
          <a:xfrm>
            <a:off x="6219278" y="5639227"/>
            <a:ext cx="313905" cy="313905"/>
          </a:xfrm>
          <a:custGeom>
            <a:avLst/>
            <a:gdLst/>
            <a:ahLst/>
            <a:cxnLst/>
            <a:rect l="l" t="t" r="r" b="b"/>
            <a:pathLst>
              <a:path w="313905" h="313905">
                <a:moveTo>
                  <a:pt x="0" y="0"/>
                </a:moveTo>
                <a:lnTo>
                  <a:pt x="313905" y="0"/>
                </a:lnTo>
                <a:lnTo>
                  <a:pt x="313905" y="313905"/>
                </a:lnTo>
                <a:lnTo>
                  <a:pt x="0" y="3139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49" name="Freeform 5">
            <a:extLst>
              <a:ext uri="{FF2B5EF4-FFF2-40B4-BE49-F238E27FC236}">
                <a16:creationId xmlns:a16="http://schemas.microsoft.com/office/drawing/2014/main" id="{B0E50BDC-CC51-6E6C-1278-5D227439C3C8}"/>
              </a:ext>
            </a:extLst>
          </p:cNvPr>
          <p:cNvSpPr/>
          <p:nvPr/>
        </p:nvSpPr>
        <p:spPr>
          <a:xfrm>
            <a:off x="0" y="190500"/>
            <a:ext cx="1853351" cy="1853351"/>
          </a:xfrm>
          <a:custGeom>
            <a:avLst/>
            <a:gdLst/>
            <a:ahLst/>
            <a:cxnLst/>
            <a:rect l="l" t="t" r="r" b="b"/>
            <a:pathLst>
              <a:path w="1853351" h="1853351">
                <a:moveTo>
                  <a:pt x="0" y="0"/>
                </a:moveTo>
                <a:lnTo>
                  <a:pt x="1853351" y="0"/>
                </a:lnTo>
                <a:lnTo>
                  <a:pt x="1853351" y="1853350"/>
                </a:lnTo>
                <a:lnTo>
                  <a:pt x="0" y="1853350"/>
                </a:lnTo>
                <a:lnTo>
                  <a:pt x="0" y="0"/>
                </a:lnTo>
                <a:close/>
              </a:path>
            </a:pathLst>
          </a:custGeom>
          <a:blipFill>
            <a:blip r:embed="rId10"/>
            <a:stretch>
              <a:fillRect/>
            </a:stretch>
          </a:blipFill>
        </p:spPr>
        <p:txBody>
          <a:bodyPr/>
          <a:lstStyle/>
          <a:p>
            <a:endParaRPr lang="en-IN"/>
          </a:p>
        </p:txBody>
      </p:sp>
      <p:pic>
        <p:nvPicPr>
          <p:cNvPr id="51" name="Picture 50" descr="A screenshot of a computer&#10;&#10;AI-generated content may be incorrect.">
            <a:extLst>
              <a:ext uri="{FF2B5EF4-FFF2-40B4-BE49-F238E27FC236}">
                <a16:creationId xmlns:a16="http://schemas.microsoft.com/office/drawing/2014/main" id="{3A843453-D2D2-56AC-9D42-C4979DD98B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0800" y="5295900"/>
            <a:ext cx="4881744" cy="2724233"/>
          </a:xfrm>
          <a:prstGeom prst="rect">
            <a:avLst/>
          </a:prstGeom>
        </p:spPr>
      </p:pic>
      <p:pic>
        <p:nvPicPr>
          <p:cNvPr id="53" name="Picture 52" descr="A white background with black text&#10;&#10;AI-generated content may be incorrect.">
            <a:extLst>
              <a:ext uri="{FF2B5EF4-FFF2-40B4-BE49-F238E27FC236}">
                <a16:creationId xmlns:a16="http://schemas.microsoft.com/office/drawing/2014/main" id="{C5B2EC6D-DBD0-FBF1-32AA-EACFAD4D8C1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72200" y="2019300"/>
            <a:ext cx="9067800" cy="2286000"/>
          </a:xfrm>
          <a:prstGeom prst="rect">
            <a:avLst/>
          </a:prstGeom>
        </p:spPr>
      </p:pic>
      <p:graphicFrame>
        <p:nvGraphicFramePr>
          <p:cNvPr id="54" name="Chart 53">
            <a:extLst>
              <a:ext uri="{FF2B5EF4-FFF2-40B4-BE49-F238E27FC236}">
                <a16:creationId xmlns:a16="http://schemas.microsoft.com/office/drawing/2014/main" id="{01F61949-CC5A-03CA-949F-5673347A08CF}"/>
              </a:ext>
            </a:extLst>
          </p:cNvPr>
          <p:cNvGraphicFramePr>
            <a:graphicFrameLocks/>
          </p:cNvGraphicFramePr>
          <p:nvPr>
            <p:extLst>
              <p:ext uri="{D42A27DB-BD31-4B8C-83A1-F6EECF244321}">
                <p14:modId xmlns:p14="http://schemas.microsoft.com/office/powerpoint/2010/main" val="1921979994"/>
              </p:ext>
            </p:extLst>
          </p:nvPr>
        </p:nvGraphicFramePr>
        <p:xfrm>
          <a:off x="11430000" y="5067300"/>
          <a:ext cx="6400800" cy="4876800"/>
        </p:xfrm>
        <a:graphic>
          <a:graphicData uri="http://schemas.openxmlformats.org/drawingml/2006/chart">
            <c:chart xmlns:c="http://schemas.openxmlformats.org/drawingml/2006/chart" xmlns:r="http://schemas.openxmlformats.org/officeDocument/2006/relationships" r:id="rId13"/>
          </a:graphicData>
        </a:graphic>
      </p:graphicFrame>
      <p:pic>
        <p:nvPicPr>
          <p:cNvPr id="56" name="Picture 55" descr="A poster of a drink menu&#10;&#10;AI-generated content may be incorrect.">
            <a:extLst>
              <a:ext uri="{FF2B5EF4-FFF2-40B4-BE49-F238E27FC236}">
                <a16:creationId xmlns:a16="http://schemas.microsoft.com/office/drawing/2014/main" id="{2F80C9AC-C121-2775-1945-40FC2DE245B0}"/>
              </a:ext>
            </a:extLst>
          </p:cNvPr>
          <p:cNvPicPr>
            <a:picLocks noChangeAspect="1"/>
          </p:cNvPicPr>
          <p:nvPr/>
        </p:nvPicPr>
        <p:blipFill>
          <a:blip r:embed="rId14"/>
          <a:stretch>
            <a:fillRect/>
          </a:stretch>
        </p:blipFill>
        <p:spPr>
          <a:xfrm>
            <a:off x="76200" y="2171700"/>
            <a:ext cx="5867400" cy="81153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4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345" b="-17099"/>
            </a:stretch>
          </a:blipFill>
        </p:spPr>
        <p:txBody>
          <a:bodyPr/>
          <a:lstStyle/>
          <a:p>
            <a:endParaRPr lang="en-IN"/>
          </a:p>
        </p:txBody>
      </p:sp>
      <p:grpSp>
        <p:nvGrpSpPr>
          <p:cNvPr id="3" name="Group 3"/>
          <p:cNvGrpSpPr/>
          <p:nvPr/>
        </p:nvGrpSpPr>
        <p:grpSpPr>
          <a:xfrm>
            <a:off x="0" y="0"/>
            <a:ext cx="1932839" cy="1932839"/>
            <a:chOff x="0" y="0"/>
            <a:chExt cx="509060" cy="509060"/>
          </a:xfrm>
        </p:grpSpPr>
        <p:sp>
          <p:nvSpPr>
            <p:cNvPr id="4" name="Freeform 4"/>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5" name="TextBox 5"/>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533400" y="723900"/>
            <a:ext cx="1070769" cy="782634"/>
          </a:xfrm>
          <a:custGeom>
            <a:avLst/>
            <a:gdLst/>
            <a:ahLst/>
            <a:cxnLst/>
            <a:rect l="l" t="t" r="r" b="b"/>
            <a:pathLst>
              <a:path w="1070769" h="782634">
                <a:moveTo>
                  <a:pt x="0" y="0"/>
                </a:moveTo>
                <a:lnTo>
                  <a:pt x="1070768" y="0"/>
                </a:lnTo>
                <a:lnTo>
                  <a:pt x="1070768" y="782635"/>
                </a:lnTo>
                <a:lnTo>
                  <a:pt x="0" y="782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TextBox 12"/>
          <p:cNvSpPr txBox="1"/>
          <p:nvPr/>
        </p:nvSpPr>
        <p:spPr>
          <a:xfrm>
            <a:off x="-304800" y="-1229375"/>
            <a:ext cx="10820400" cy="2458750"/>
          </a:xfrm>
          <a:prstGeom prst="rect">
            <a:avLst/>
          </a:prstGeom>
        </p:spPr>
        <p:txBody>
          <a:bodyPr wrap="square" lIns="0" tIns="0" rIns="0" bIns="0" rtlCol="0" anchor="t">
            <a:spAutoFit/>
          </a:bodyPr>
          <a:lstStyle/>
          <a:p>
            <a:pPr algn="ctr">
              <a:lnSpc>
                <a:spcPts val="23126"/>
              </a:lnSpc>
              <a:spcBef>
                <a:spcPct val="0"/>
              </a:spcBef>
            </a:pPr>
            <a:r>
              <a:rPr lang="en-US" sz="7200" b="1" spc="-594" dirty="0">
                <a:solidFill>
                  <a:srgbClr val="FF8200"/>
                </a:solidFill>
                <a:latin typeface="Poppins Bold"/>
                <a:ea typeface="Poppins Bold"/>
                <a:cs typeface="Poppins Bold"/>
                <a:sym typeface="Poppins Bold"/>
              </a:rPr>
              <a:t>OBSERVATIONS</a:t>
            </a:r>
          </a:p>
        </p:txBody>
      </p:sp>
      <p:pic>
        <p:nvPicPr>
          <p:cNvPr id="25" name="Picture 24" descr="A group of people looking at a large screen&#10;&#10;AI-generated content may be incorrect.">
            <a:extLst>
              <a:ext uri="{FF2B5EF4-FFF2-40B4-BE49-F238E27FC236}">
                <a16:creationId xmlns:a16="http://schemas.microsoft.com/office/drawing/2014/main" id="{9A39F04A-156A-61EC-B6E1-665B324675C3}"/>
              </a:ext>
            </a:extLst>
          </p:cNvPr>
          <p:cNvPicPr>
            <a:picLocks noChangeAspect="1"/>
          </p:cNvPicPr>
          <p:nvPr/>
        </p:nvPicPr>
        <p:blipFill>
          <a:blip r:embed="rId6"/>
          <a:stretch>
            <a:fillRect/>
          </a:stretch>
        </p:blipFill>
        <p:spPr>
          <a:xfrm>
            <a:off x="0" y="2171700"/>
            <a:ext cx="6629400" cy="7962900"/>
          </a:xfrm>
          <a:prstGeom prst="rect">
            <a:avLst/>
          </a:prstGeom>
        </p:spPr>
      </p:pic>
      <p:sp>
        <p:nvSpPr>
          <p:cNvPr id="26" name="TextBox 25">
            <a:extLst>
              <a:ext uri="{FF2B5EF4-FFF2-40B4-BE49-F238E27FC236}">
                <a16:creationId xmlns:a16="http://schemas.microsoft.com/office/drawing/2014/main" id="{B3F296FC-CA1A-F86B-B15E-01628BE2F642}"/>
              </a:ext>
            </a:extLst>
          </p:cNvPr>
          <p:cNvSpPr txBox="1"/>
          <p:nvPr/>
        </p:nvSpPr>
        <p:spPr>
          <a:xfrm>
            <a:off x="6934200" y="2019300"/>
            <a:ext cx="10591800" cy="8956298"/>
          </a:xfrm>
          <a:prstGeom prst="rect">
            <a:avLst/>
          </a:prstGeom>
          <a:noFill/>
        </p:spPr>
        <p:txBody>
          <a:bodyPr wrap="square" rtlCol="0">
            <a:spAutoFit/>
          </a:bodyPr>
          <a:lstStyle/>
          <a:p>
            <a:r>
              <a:rPr lang="en-US" sz="3200" dirty="0">
                <a:solidFill>
                  <a:schemeClr val="bg1"/>
                </a:solidFill>
              </a:rPr>
              <a:t>1.All Companies are having the equal and tough competition in the market , each of them are trying their best to  improve their sales </a:t>
            </a:r>
            <a:br>
              <a:rPr lang="en-US" sz="3200" dirty="0">
                <a:solidFill>
                  <a:schemeClr val="bg1"/>
                </a:solidFill>
              </a:rPr>
            </a:br>
            <a:br>
              <a:rPr lang="en-US" sz="3200" dirty="0">
                <a:solidFill>
                  <a:schemeClr val="bg1"/>
                </a:solidFill>
              </a:rPr>
            </a:br>
            <a:r>
              <a:rPr lang="en-US" sz="3200" dirty="0">
                <a:solidFill>
                  <a:schemeClr val="bg1"/>
                </a:solidFill>
              </a:rPr>
              <a:t>2.Customers are slightly interested to buy coca-</a:t>
            </a:r>
            <a:r>
              <a:rPr lang="en-US" sz="3200" dirty="0" err="1">
                <a:solidFill>
                  <a:schemeClr val="bg1"/>
                </a:solidFill>
              </a:rPr>
              <a:t>coala</a:t>
            </a:r>
            <a:r>
              <a:rPr lang="en-US" sz="3200" dirty="0">
                <a:solidFill>
                  <a:schemeClr val="bg1"/>
                </a:solidFill>
              </a:rPr>
              <a:t> than </a:t>
            </a:r>
            <a:r>
              <a:rPr lang="en-US" sz="3200" dirty="0" err="1">
                <a:solidFill>
                  <a:schemeClr val="bg1"/>
                </a:solidFill>
              </a:rPr>
              <a:t>pepsi</a:t>
            </a:r>
            <a:r>
              <a:rPr lang="en-US" sz="3200" dirty="0">
                <a:solidFill>
                  <a:schemeClr val="bg1"/>
                </a:solidFill>
              </a:rPr>
              <a:t> and </a:t>
            </a:r>
            <a:r>
              <a:rPr lang="en-US" sz="3200" dirty="0" err="1">
                <a:solidFill>
                  <a:schemeClr val="bg1"/>
                </a:solidFill>
              </a:rPr>
              <a:t>dr.pepper</a:t>
            </a:r>
            <a:br>
              <a:rPr lang="en-US" sz="3200" dirty="0">
                <a:solidFill>
                  <a:schemeClr val="bg1"/>
                </a:solidFill>
              </a:rPr>
            </a:br>
            <a:br>
              <a:rPr lang="en-US" sz="3200" dirty="0">
                <a:solidFill>
                  <a:schemeClr val="bg1"/>
                </a:solidFill>
              </a:rPr>
            </a:br>
            <a:r>
              <a:rPr lang="en-US" sz="3200" dirty="0">
                <a:solidFill>
                  <a:schemeClr val="bg1"/>
                </a:solidFill>
              </a:rPr>
              <a:t>3.December is the Most highly </a:t>
            </a:r>
            <a:r>
              <a:rPr lang="en-US" sz="3200" dirty="0" err="1">
                <a:solidFill>
                  <a:schemeClr val="bg1"/>
                </a:solidFill>
              </a:rPr>
              <a:t>saled</a:t>
            </a:r>
            <a:r>
              <a:rPr lang="en-US" sz="3200" dirty="0">
                <a:solidFill>
                  <a:schemeClr val="bg1"/>
                </a:solidFill>
              </a:rPr>
              <a:t> month then following by March- September as there is a constant sales </a:t>
            </a:r>
            <a:br>
              <a:rPr lang="en-US" sz="3200" dirty="0">
                <a:solidFill>
                  <a:schemeClr val="bg1"/>
                </a:solidFill>
              </a:rPr>
            </a:br>
            <a:br>
              <a:rPr lang="en-US" sz="3200" dirty="0">
                <a:solidFill>
                  <a:schemeClr val="bg1"/>
                </a:solidFill>
              </a:rPr>
            </a:br>
            <a:r>
              <a:rPr lang="en-US" sz="3200" dirty="0">
                <a:solidFill>
                  <a:schemeClr val="bg1"/>
                </a:solidFill>
              </a:rPr>
              <a:t>4. December ,February ,March is the Most Profitable Months because of the summer month in the American State</a:t>
            </a:r>
          </a:p>
          <a:p>
            <a:endParaRPr lang="en-US" sz="3200" dirty="0">
              <a:solidFill>
                <a:schemeClr val="bg1"/>
              </a:solidFill>
            </a:endParaRPr>
          </a:p>
          <a:p>
            <a:r>
              <a:rPr lang="en-US" sz="3200" dirty="0">
                <a:solidFill>
                  <a:schemeClr val="bg1"/>
                </a:solidFill>
              </a:rPr>
              <a:t>5.There are cities like Halfmoon-</a:t>
            </a:r>
            <a:r>
              <a:rPr lang="en-US" sz="3200" dirty="0" err="1">
                <a:solidFill>
                  <a:schemeClr val="bg1"/>
                </a:solidFill>
              </a:rPr>
              <a:t>bay,Tamaqua</a:t>
            </a:r>
            <a:r>
              <a:rPr lang="en-US" sz="3200" dirty="0">
                <a:solidFill>
                  <a:schemeClr val="bg1"/>
                </a:solidFill>
              </a:rPr>
              <a:t> where sales are only 100 units ,West </a:t>
            </a:r>
            <a:r>
              <a:rPr lang="en-US" sz="3200" dirty="0" err="1">
                <a:solidFill>
                  <a:schemeClr val="bg1"/>
                </a:solidFill>
              </a:rPr>
              <a:t>virginia,North_dakot,South_Dakota</a:t>
            </a:r>
            <a:r>
              <a:rPr lang="en-US" sz="3200" dirty="0">
                <a:solidFill>
                  <a:schemeClr val="bg1"/>
                </a:solidFill>
              </a:rPr>
              <a:t> showing negative profits</a:t>
            </a:r>
          </a:p>
          <a:p>
            <a:br>
              <a:rPr lang="en-US" sz="3200" dirty="0">
                <a:solidFill>
                  <a:schemeClr val="bg1"/>
                </a:solidFill>
              </a:rPr>
            </a:br>
            <a:endParaRPr lang="en-IN" sz="32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BCF02-7B91-0E74-4BAE-95DC5B50EB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B9A3D9-7C0F-654E-8547-D2F01C0AC5EF}"/>
              </a:ext>
            </a:extLst>
          </p:cNvPr>
          <p:cNvSpPr/>
          <p:nvPr/>
        </p:nvSpPr>
        <p:spPr>
          <a:xfrm>
            <a:off x="-224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345" b="-17099"/>
            </a:stretch>
          </a:blipFill>
        </p:spPr>
        <p:txBody>
          <a:bodyPr/>
          <a:lstStyle/>
          <a:p>
            <a:endParaRPr lang="en-IN"/>
          </a:p>
        </p:txBody>
      </p:sp>
      <p:grpSp>
        <p:nvGrpSpPr>
          <p:cNvPr id="3" name="Group 3">
            <a:extLst>
              <a:ext uri="{FF2B5EF4-FFF2-40B4-BE49-F238E27FC236}">
                <a16:creationId xmlns:a16="http://schemas.microsoft.com/office/drawing/2014/main" id="{6E5E85F1-73DC-7239-15A0-133A03DDC20D}"/>
              </a:ext>
            </a:extLst>
          </p:cNvPr>
          <p:cNvGrpSpPr/>
          <p:nvPr/>
        </p:nvGrpSpPr>
        <p:grpSpPr>
          <a:xfrm>
            <a:off x="0" y="0"/>
            <a:ext cx="1932839" cy="1932839"/>
            <a:chOff x="0" y="0"/>
            <a:chExt cx="509060" cy="509060"/>
          </a:xfrm>
        </p:grpSpPr>
        <p:sp>
          <p:nvSpPr>
            <p:cNvPr id="4" name="Freeform 4">
              <a:extLst>
                <a:ext uri="{FF2B5EF4-FFF2-40B4-BE49-F238E27FC236}">
                  <a16:creationId xmlns:a16="http://schemas.microsoft.com/office/drawing/2014/main" id="{6FF08BED-9D52-CFEE-9675-BB3B20C6D537}"/>
                </a:ext>
              </a:extLst>
            </p:cNvPr>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5" name="TextBox 5">
              <a:extLst>
                <a:ext uri="{FF2B5EF4-FFF2-40B4-BE49-F238E27FC236}">
                  <a16:creationId xmlns:a16="http://schemas.microsoft.com/office/drawing/2014/main" id="{522FC57D-5DD9-B34A-04DA-746F77C6B61E}"/>
                </a:ext>
              </a:extLst>
            </p:cNvPr>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6" name="Freeform 6">
            <a:extLst>
              <a:ext uri="{FF2B5EF4-FFF2-40B4-BE49-F238E27FC236}">
                <a16:creationId xmlns:a16="http://schemas.microsoft.com/office/drawing/2014/main" id="{57003DC3-8905-1BDE-DC54-CDE0E0B8F02A}"/>
              </a:ext>
            </a:extLst>
          </p:cNvPr>
          <p:cNvSpPr/>
          <p:nvPr/>
        </p:nvSpPr>
        <p:spPr>
          <a:xfrm>
            <a:off x="533400" y="723900"/>
            <a:ext cx="1070769" cy="782634"/>
          </a:xfrm>
          <a:custGeom>
            <a:avLst/>
            <a:gdLst/>
            <a:ahLst/>
            <a:cxnLst/>
            <a:rect l="l" t="t" r="r" b="b"/>
            <a:pathLst>
              <a:path w="1070769" h="782634">
                <a:moveTo>
                  <a:pt x="0" y="0"/>
                </a:moveTo>
                <a:lnTo>
                  <a:pt x="1070768" y="0"/>
                </a:lnTo>
                <a:lnTo>
                  <a:pt x="1070768" y="782635"/>
                </a:lnTo>
                <a:lnTo>
                  <a:pt x="0" y="782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TextBox 12">
            <a:extLst>
              <a:ext uri="{FF2B5EF4-FFF2-40B4-BE49-F238E27FC236}">
                <a16:creationId xmlns:a16="http://schemas.microsoft.com/office/drawing/2014/main" id="{2DFC6E2C-F43D-E982-F4AB-BE968E5F7A02}"/>
              </a:ext>
            </a:extLst>
          </p:cNvPr>
          <p:cNvSpPr txBox="1"/>
          <p:nvPr/>
        </p:nvSpPr>
        <p:spPr>
          <a:xfrm>
            <a:off x="-304800" y="-1229375"/>
            <a:ext cx="10820400" cy="2458750"/>
          </a:xfrm>
          <a:prstGeom prst="rect">
            <a:avLst/>
          </a:prstGeom>
        </p:spPr>
        <p:txBody>
          <a:bodyPr wrap="square" lIns="0" tIns="0" rIns="0" bIns="0" rtlCol="0" anchor="t">
            <a:spAutoFit/>
          </a:bodyPr>
          <a:lstStyle/>
          <a:p>
            <a:pPr algn="ctr">
              <a:lnSpc>
                <a:spcPts val="23126"/>
              </a:lnSpc>
              <a:spcBef>
                <a:spcPct val="0"/>
              </a:spcBef>
            </a:pPr>
            <a:r>
              <a:rPr lang="en-US" sz="7200" b="1" spc="-594" dirty="0">
                <a:solidFill>
                  <a:srgbClr val="FF8200"/>
                </a:solidFill>
                <a:latin typeface="Poppins Bold"/>
                <a:ea typeface="Poppins Bold"/>
                <a:cs typeface="Poppins Bold"/>
                <a:sym typeface="Poppins Bold"/>
              </a:rPr>
              <a:t>OBSERVATIONS</a:t>
            </a:r>
          </a:p>
        </p:txBody>
      </p:sp>
      <p:pic>
        <p:nvPicPr>
          <p:cNvPr id="25" name="Picture 24" descr="A group of people looking at a large screen&#10;&#10;AI-generated content may be incorrect.">
            <a:extLst>
              <a:ext uri="{FF2B5EF4-FFF2-40B4-BE49-F238E27FC236}">
                <a16:creationId xmlns:a16="http://schemas.microsoft.com/office/drawing/2014/main" id="{C6E896F0-A708-CA1F-0891-D6082FEFEC6E}"/>
              </a:ext>
            </a:extLst>
          </p:cNvPr>
          <p:cNvPicPr>
            <a:picLocks noChangeAspect="1"/>
          </p:cNvPicPr>
          <p:nvPr/>
        </p:nvPicPr>
        <p:blipFill>
          <a:blip r:embed="rId6"/>
          <a:stretch>
            <a:fillRect/>
          </a:stretch>
        </p:blipFill>
        <p:spPr>
          <a:xfrm>
            <a:off x="0" y="2171700"/>
            <a:ext cx="6629400" cy="7962900"/>
          </a:xfrm>
          <a:prstGeom prst="rect">
            <a:avLst/>
          </a:prstGeom>
        </p:spPr>
      </p:pic>
      <p:sp>
        <p:nvSpPr>
          <p:cNvPr id="26" name="TextBox 25">
            <a:extLst>
              <a:ext uri="{FF2B5EF4-FFF2-40B4-BE49-F238E27FC236}">
                <a16:creationId xmlns:a16="http://schemas.microsoft.com/office/drawing/2014/main" id="{93338380-65A5-CDEF-EE00-3B970FC1F9C7}"/>
              </a:ext>
            </a:extLst>
          </p:cNvPr>
          <p:cNvSpPr txBox="1"/>
          <p:nvPr/>
        </p:nvSpPr>
        <p:spPr>
          <a:xfrm>
            <a:off x="6934200" y="2019300"/>
            <a:ext cx="10591800" cy="7478970"/>
          </a:xfrm>
          <a:prstGeom prst="rect">
            <a:avLst/>
          </a:prstGeom>
          <a:noFill/>
        </p:spPr>
        <p:txBody>
          <a:bodyPr wrap="square" rtlCol="0">
            <a:spAutoFit/>
          </a:bodyPr>
          <a:lstStyle/>
          <a:p>
            <a:r>
              <a:rPr lang="en-US" sz="3200" dirty="0">
                <a:solidFill>
                  <a:schemeClr val="bg1"/>
                </a:solidFill>
              </a:rPr>
              <a:t>6.Sallisaw,Tamaqua,Cotulla,Berne and some other cities are showing only 100 units sales which is the least </a:t>
            </a:r>
          </a:p>
          <a:p>
            <a:endParaRPr lang="en-US" sz="3200" dirty="0">
              <a:solidFill>
                <a:schemeClr val="bg1"/>
              </a:solidFill>
            </a:endParaRPr>
          </a:p>
          <a:p>
            <a:r>
              <a:rPr lang="en-US" sz="3200" dirty="0">
                <a:solidFill>
                  <a:schemeClr val="bg1"/>
                </a:solidFill>
              </a:rPr>
              <a:t>7.Sates like West </a:t>
            </a:r>
            <a:r>
              <a:rPr lang="en-US" sz="3200" dirty="0" err="1">
                <a:solidFill>
                  <a:schemeClr val="bg1"/>
                </a:solidFill>
              </a:rPr>
              <a:t>Virginia,South</a:t>
            </a:r>
            <a:r>
              <a:rPr lang="en-US" sz="3200" dirty="0">
                <a:solidFill>
                  <a:schemeClr val="bg1"/>
                </a:solidFill>
              </a:rPr>
              <a:t> </a:t>
            </a:r>
            <a:r>
              <a:rPr lang="en-US" sz="3200" dirty="0" err="1">
                <a:solidFill>
                  <a:schemeClr val="bg1"/>
                </a:solidFill>
              </a:rPr>
              <a:t>Dakota,North</a:t>
            </a:r>
            <a:r>
              <a:rPr lang="en-US" sz="3200" dirty="0">
                <a:solidFill>
                  <a:schemeClr val="bg1"/>
                </a:solidFill>
              </a:rPr>
              <a:t> Dakota are showing negative profits in the sales </a:t>
            </a:r>
            <a:br>
              <a:rPr lang="en-US" sz="3200" dirty="0">
                <a:solidFill>
                  <a:schemeClr val="bg1"/>
                </a:solidFill>
              </a:rPr>
            </a:br>
            <a:br>
              <a:rPr lang="en-US" sz="3200" dirty="0">
                <a:solidFill>
                  <a:schemeClr val="bg1"/>
                </a:solidFill>
              </a:rPr>
            </a:br>
            <a:r>
              <a:rPr lang="en-US" sz="3200" dirty="0">
                <a:solidFill>
                  <a:schemeClr val="bg1"/>
                </a:solidFill>
              </a:rPr>
              <a:t>8.South east, </a:t>
            </a:r>
            <a:r>
              <a:rPr lang="en-US" sz="3200" dirty="0" err="1">
                <a:solidFill>
                  <a:schemeClr val="bg1"/>
                </a:solidFill>
              </a:rPr>
              <a:t>NorthEast,West,South</a:t>
            </a:r>
            <a:r>
              <a:rPr lang="en-US" sz="3200" dirty="0">
                <a:solidFill>
                  <a:schemeClr val="bg1"/>
                </a:solidFill>
              </a:rPr>
              <a:t> West are the regions where  Sales are greater than planned sales</a:t>
            </a:r>
            <a:br>
              <a:rPr lang="en-US" sz="3200" dirty="0">
                <a:solidFill>
                  <a:schemeClr val="bg1"/>
                </a:solidFill>
              </a:rPr>
            </a:br>
            <a:br>
              <a:rPr lang="en-US" sz="3200" dirty="0">
                <a:solidFill>
                  <a:schemeClr val="bg1"/>
                </a:solidFill>
              </a:rPr>
            </a:br>
            <a:r>
              <a:rPr lang="en-US" sz="3200" dirty="0">
                <a:solidFill>
                  <a:schemeClr val="bg1"/>
                </a:solidFill>
              </a:rPr>
              <a:t>9.Soft </a:t>
            </a:r>
            <a:r>
              <a:rPr lang="en-US" sz="3200" dirty="0" err="1">
                <a:solidFill>
                  <a:schemeClr val="bg1"/>
                </a:solidFill>
              </a:rPr>
              <a:t>drinks,Alcohol</a:t>
            </a:r>
            <a:r>
              <a:rPr lang="en-US" sz="3200" dirty="0">
                <a:solidFill>
                  <a:schemeClr val="bg1"/>
                </a:solidFill>
              </a:rPr>
              <a:t> are most profitable Categories and coffee is the least profitable</a:t>
            </a:r>
          </a:p>
          <a:p>
            <a:br>
              <a:rPr lang="en-US" sz="3200" dirty="0">
                <a:solidFill>
                  <a:schemeClr val="bg1"/>
                </a:solidFill>
              </a:rPr>
            </a:br>
            <a:br>
              <a:rPr lang="en-US" sz="3200" dirty="0">
                <a:solidFill>
                  <a:schemeClr val="bg1"/>
                </a:solidFill>
              </a:rPr>
            </a:br>
            <a:br>
              <a:rPr lang="en-US" sz="3200" dirty="0">
                <a:solidFill>
                  <a:schemeClr val="bg1"/>
                </a:solidFill>
              </a:rPr>
            </a:br>
            <a:endParaRPr lang="en-IN" sz="3200" dirty="0">
              <a:solidFill>
                <a:schemeClr val="bg1"/>
              </a:solidFill>
            </a:endParaRPr>
          </a:p>
        </p:txBody>
      </p:sp>
    </p:spTree>
    <p:extLst>
      <p:ext uri="{BB962C8B-B14F-4D97-AF65-F5344CB8AC3E}">
        <p14:creationId xmlns:p14="http://schemas.microsoft.com/office/powerpoint/2010/main" val="2995191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D9078-9A5D-F799-6F4B-5FD8BD75E1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820815-7E55-848C-2D3F-535B10575A40}"/>
              </a:ext>
            </a:extLst>
          </p:cNvPr>
          <p:cNvSpPr/>
          <p:nvPr/>
        </p:nvSpPr>
        <p:spPr>
          <a:xfrm>
            <a:off x="-224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345" b="-17099"/>
            </a:stretch>
          </a:blipFill>
        </p:spPr>
        <p:txBody>
          <a:bodyPr/>
          <a:lstStyle/>
          <a:p>
            <a:endParaRPr lang="en-IN"/>
          </a:p>
        </p:txBody>
      </p:sp>
      <p:grpSp>
        <p:nvGrpSpPr>
          <p:cNvPr id="3" name="Group 3">
            <a:extLst>
              <a:ext uri="{FF2B5EF4-FFF2-40B4-BE49-F238E27FC236}">
                <a16:creationId xmlns:a16="http://schemas.microsoft.com/office/drawing/2014/main" id="{E2C137D5-651B-2E4C-0B50-529EB2066DB4}"/>
              </a:ext>
            </a:extLst>
          </p:cNvPr>
          <p:cNvGrpSpPr/>
          <p:nvPr/>
        </p:nvGrpSpPr>
        <p:grpSpPr>
          <a:xfrm>
            <a:off x="0" y="0"/>
            <a:ext cx="1932839" cy="1932839"/>
            <a:chOff x="0" y="0"/>
            <a:chExt cx="509060" cy="509060"/>
          </a:xfrm>
        </p:grpSpPr>
        <p:sp>
          <p:nvSpPr>
            <p:cNvPr id="4" name="Freeform 4">
              <a:extLst>
                <a:ext uri="{FF2B5EF4-FFF2-40B4-BE49-F238E27FC236}">
                  <a16:creationId xmlns:a16="http://schemas.microsoft.com/office/drawing/2014/main" id="{833F168A-AF1C-F466-EA2E-1C5724DB46AB}"/>
                </a:ext>
              </a:extLst>
            </p:cNvPr>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5" name="TextBox 5">
              <a:extLst>
                <a:ext uri="{FF2B5EF4-FFF2-40B4-BE49-F238E27FC236}">
                  <a16:creationId xmlns:a16="http://schemas.microsoft.com/office/drawing/2014/main" id="{92938F49-A47C-1AEC-86A8-640873C3E9FB}"/>
                </a:ext>
              </a:extLst>
            </p:cNvPr>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6" name="Freeform 6">
            <a:extLst>
              <a:ext uri="{FF2B5EF4-FFF2-40B4-BE49-F238E27FC236}">
                <a16:creationId xmlns:a16="http://schemas.microsoft.com/office/drawing/2014/main" id="{6FB430FA-46FC-6933-7872-78AEA8DCF9D4}"/>
              </a:ext>
            </a:extLst>
          </p:cNvPr>
          <p:cNvSpPr/>
          <p:nvPr/>
        </p:nvSpPr>
        <p:spPr>
          <a:xfrm>
            <a:off x="533400" y="723900"/>
            <a:ext cx="1070769" cy="782634"/>
          </a:xfrm>
          <a:custGeom>
            <a:avLst/>
            <a:gdLst/>
            <a:ahLst/>
            <a:cxnLst/>
            <a:rect l="l" t="t" r="r" b="b"/>
            <a:pathLst>
              <a:path w="1070769" h="782634">
                <a:moveTo>
                  <a:pt x="0" y="0"/>
                </a:moveTo>
                <a:lnTo>
                  <a:pt x="1070768" y="0"/>
                </a:lnTo>
                <a:lnTo>
                  <a:pt x="1070768" y="782635"/>
                </a:lnTo>
                <a:lnTo>
                  <a:pt x="0" y="782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TextBox 12">
            <a:extLst>
              <a:ext uri="{FF2B5EF4-FFF2-40B4-BE49-F238E27FC236}">
                <a16:creationId xmlns:a16="http://schemas.microsoft.com/office/drawing/2014/main" id="{3DBBF8FA-6631-E367-6067-A823730E3007}"/>
              </a:ext>
            </a:extLst>
          </p:cNvPr>
          <p:cNvSpPr txBox="1"/>
          <p:nvPr/>
        </p:nvSpPr>
        <p:spPr>
          <a:xfrm>
            <a:off x="-304800" y="-1229375"/>
            <a:ext cx="10820400" cy="2458750"/>
          </a:xfrm>
          <a:prstGeom prst="rect">
            <a:avLst/>
          </a:prstGeom>
        </p:spPr>
        <p:txBody>
          <a:bodyPr wrap="square" lIns="0" tIns="0" rIns="0" bIns="0" rtlCol="0" anchor="t">
            <a:spAutoFit/>
          </a:bodyPr>
          <a:lstStyle/>
          <a:p>
            <a:pPr algn="ctr">
              <a:lnSpc>
                <a:spcPts val="23126"/>
              </a:lnSpc>
              <a:spcBef>
                <a:spcPct val="0"/>
              </a:spcBef>
            </a:pPr>
            <a:r>
              <a:rPr lang="en-US" sz="7200" b="1" spc="-594" dirty="0">
                <a:solidFill>
                  <a:srgbClr val="FF8200"/>
                </a:solidFill>
                <a:latin typeface="Poppins Bold"/>
                <a:ea typeface="Poppins Bold"/>
                <a:cs typeface="Poppins Bold"/>
                <a:sym typeface="Poppins Bold"/>
              </a:rPr>
              <a:t>Suggestions</a:t>
            </a:r>
          </a:p>
        </p:txBody>
      </p:sp>
      <p:sp>
        <p:nvSpPr>
          <p:cNvPr id="26" name="TextBox 25">
            <a:extLst>
              <a:ext uri="{FF2B5EF4-FFF2-40B4-BE49-F238E27FC236}">
                <a16:creationId xmlns:a16="http://schemas.microsoft.com/office/drawing/2014/main" id="{3355EFA8-F588-E455-21D2-41F31AD63BCA}"/>
              </a:ext>
            </a:extLst>
          </p:cNvPr>
          <p:cNvSpPr txBox="1"/>
          <p:nvPr/>
        </p:nvSpPr>
        <p:spPr>
          <a:xfrm>
            <a:off x="6934200" y="2019300"/>
            <a:ext cx="10591800" cy="6001643"/>
          </a:xfrm>
          <a:prstGeom prst="rect">
            <a:avLst/>
          </a:prstGeom>
          <a:noFill/>
        </p:spPr>
        <p:txBody>
          <a:bodyPr wrap="square" rtlCol="0">
            <a:spAutoFit/>
          </a:bodyPr>
          <a:lstStyle/>
          <a:p>
            <a:r>
              <a:rPr lang="en-US" sz="3200" dirty="0">
                <a:solidFill>
                  <a:schemeClr val="bg1"/>
                </a:solidFill>
              </a:rPr>
              <a:t>1.Should concentrate on the Low units </a:t>
            </a:r>
            <a:r>
              <a:rPr lang="en-US" sz="3200" dirty="0" err="1">
                <a:solidFill>
                  <a:schemeClr val="bg1"/>
                </a:solidFill>
              </a:rPr>
              <a:t>saled</a:t>
            </a:r>
            <a:r>
              <a:rPr lang="en-US" sz="3200" dirty="0">
                <a:solidFill>
                  <a:schemeClr val="bg1"/>
                </a:solidFill>
              </a:rPr>
              <a:t> regions and  promote them with high reaching promotions </a:t>
            </a:r>
            <a:br>
              <a:rPr lang="en-US" sz="3200" dirty="0">
                <a:solidFill>
                  <a:schemeClr val="bg1"/>
                </a:solidFill>
              </a:rPr>
            </a:br>
            <a:br>
              <a:rPr lang="en-US" sz="3200" dirty="0">
                <a:solidFill>
                  <a:schemeClr val="bg1"/>
                </a:solidFill>
              </a:rPr>
            </a:br>
            <a:r>
              <a:rPr lang="en-US" sz="3200" dirty="0">
                <a:solidFill>
                  <a:schemeClr val="bg1"/>
                </a:solidFill>
              </a:rPr>
              <a:t>2.Collaborating with any other food brands so that they can send it along with the food so that customer will come </a:t>
            </a:r>
            <a:br>
              <a:rPr lang="en-US" sz="3200" dirty="0">
                <a:solidFill>
                  <a:schemeClr val="bg1"/>
                </a:solidFill>
              </a:rPr>
            </a:br>
            <a:br>
              <a:rPr lang="en-US" sz="3200" dirty="0">
                <a:solidFill>
                  <a:schemeClr val="bg1"/>
                </a:solidFill>
              </a:rPr>
            </a:br>
            <a:br>
              <a:rPr lang="en-US" sz="3200" dirty="0">
                <a:solidFill>
                  <a:schemeClr val="bg1"/>
                </a:solidFill>
              </a:rPr>
            </a:br>
            <a:r>
              <a:rPr lang="en-US" sz="3200" dirty="0">
                <a:solidFill>
                  <a:schemeClr val="bg1"/>
                </a:solidFill>
              </a:rPr>
              <a:t>3.Giving any special offers to the low foot fall regions to increase  the sales </a:t>
            </a:r>
            <a:br>
              <a:rPr lang="en-US" sz="3200" dirty="0">
                <a:solidFill>
                  <a:schemeClr val="bg1"/>
                </a:solidFill>
              </a:rPr>
            </a:br>
            <a:br>
              <a:rPr lang="en-US" sz="3200" dirty="0">
                <a:solidFill>
                  <a:schemeClr val="bg1"/>
                </a:solidFill>
              </a:rPr>
            </a:br>
            <a:br>
              <a:rPr lang="en-US" sz="3200" dirty="0">
                <a:solidFill>
                  <a:schemeClr val="bg1"/>
                </a:solidFill>
              </a:rPr>
            </a:br>
            <a:endParaRPr lang="en-IN" sz="3200" dirty="0">
              <a:solidFill>
                <a:schemeClr val="bg1"/>
              </a:solidFill>
            </a:endParaRPr>
          </a:p>
        </p:txBody>
      </p:sp>
      <p:pic>
        <p:nvPicPr>
          <p:cNvPr id="8" name="Picture 7" descr="A group of people sitting around a table with a large white sheet with colorful graphics&#10;&#10;AI-generated content may be incorrect.">
            <a:extLst>
              <a:ext uri="{FF2B5EF4-FFF2-40B4-BE49-F238E27FC236}">
                <a16:creationId xmlns:a16="http://schemas.microsoft.com/office/drawing/2014/main" id="{95B06D6D-F0AD-C6CE-6896-3D8A29320601}"/>
              </a:ext>
            </a:extLst>
          </p:cNvPr>
          <p:cNvPicPr>
            <a:picLocks noChangeAspect="1"/>
          </p:cNvPicPr>
          <p:nvPr/>
        </p:nvPicPr>
        <p:blipFill>
          <a:blip r:embed="rId6"/>
          <a:stretch>
            <a:fillRect/>
          </a:stretch>
        </p:blipFill>
        <p:spPr>
          <a:xfrm>
            <a:off x="22123" y="2019300"/>
            <a:ext cx="6705600" cy="8267700"/>
          </a:xfrm>
          <a:prstGeom prst="rect">
            <a:avLst/>
          </a:prstGeom>
        </p:spPr>
      </p:pic>
    </p:spTree>
    <p:extLst>
      <p:ext uri="{BB962C8B-B14F-4D97-AF65-F5344CB8AC3E}">
        <p14:creationId xmlns:p14="http://schemas.microsoft.com/office/powerpoint/2010/main" val="3532373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DF63A-7CEB-8CF9-10B5-2E665CFDD7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7C9001-E7E2-35F6-9A27-D7F5809A6AF0}"/>
              </a:ext>
            </a:extLst>
          </p:cNvPr>
          <p:cNvSpPr/>
          <p:nvPr/>
        </p:nvSpPr>
        <p:spPr>
          <a:xfrm>
            <a:off x="-224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345" b="-17099"/>
            </a:stretch>
          </a:blipFill>
        </p:spPr>
        <p:txBody>
          <a:bodyPr/>
          <a:lstStyle/>
          <a:p>
            <a:endParaRPr lang="en-IN"/>
          </a:p>
        </p:txBody>
      </p:sp>
      <p:pic>
        <p:nvPicPr>
          <p:cNvPr id="9" name="Picture 8" descr="A person in a suit and tie holding a soda and a group of people around a table&#10;&#10;AI-generated content may be incorrect.">
            <a:extLst>
              <a:ext uri="{FF2B5EF4-FFF2-40B4-BE49-F238E27FC236}">
                <a16:creationId xmlns:a16="http://schemas.microsoft.com/office/drawing/2014/main" id="{BDF4F8D0-0136-A2A1-7948-B324DFCD87FA}"/>
              </a:ext>
            </a:extLst>
          </p:cNvPr>
          <p:cNvPicPr>
            <a:picLocks noChangeAspect="1"/>
          </p:cNvPicPr>
          <p:nvPr/>
        </p:nvPicPr>
        <p:blipFill>
          <a:blip r:embed="rId4"/>
          <a:stretch>
            <a:fillRect/>
          </a:stretch>
        </p:blipFill>
        <p:spPr>
          <a:xfrm>
            <a:off x="2438400" y="342900"/>
            <a:ext cx="13106400" cy="9753600"/>
          </a:xfrm>
          <a:prstGeom prst="rect">
            <a:avLst/>
          </a:prstGeom>
        </p:spPr>
      </p:pic>
    </p:spTree>
    <p:extLst>
      <p:ext uri="{BB962C8B-B14F-4D97-AF65-F5344CB8AC3E}">
        <p14:creationId xmlns:p14="http://schemas.microsoft.com/office/powerpoint/2010/main" val="85419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114300"/>
            <a:ext cx="1932839" cy="1932839"/>
            <a:chOff x="0" y="0"/>
            <a:chExt cx="509060" cy="509060"/>
          </a:xfrm>
        </p:grpSpPr>
        <p:sp>
          <p:nvSpPr>
            <p:cNvPr id="3" name="Freeform 3"/>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4" name="TextBox 4"/>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220008" y="2268364"/>
            <a:ext cx="5721578" cy="4627736"/>
            <a:chOff x="0" y="0"/>
            <a:chExt cx="772233" cy="624599"/>
          </a:xfrm>
        </p:grpSpPr>
        <p:sp>
          <p:nvSpPr>
            <p:cNvPr id="6" name="Freeform 6"/>
            <p:cNvSpPr/>
            <p:nvPr/>
          </p:nvSpPr>
          <p:spPr>
            <a:xfrm>
              <a:off x="0" y="0"/>
              <a:ext cx="772233" cy="624599"/>
            </a:xfrm>
            <a:custGeom>
              <a:avLst/>
              <a:gdLst/>
              <a:ahLst/>
              <a:cxnLst/>
              <a:rect l="l" t="t" r="r" b="b"/>
              <a:pathLst>
                <a:path w="772233" h="624599">
                  <a:moveTo>
                    <a:pt x="31122" y="0"/>
                  </a:moveTo>
                  <a:lnTo>
                    <a:pt x="741112" y="0"/>
                  </a:lnTo>
                  <a:cubicBezTo>
                    <a:pt x="749366" y="0"/>
                    <a:pt x="757282" y="3279"/>
                    <a:pt x="763118" y="9115"/>
                  </a:cubicBezTo>
                  <a:cubicBezTo>
                    <a:pt x="768955" y="14952"/>
                    <a:pt x="772233" y="22868"/>
                    <a:pt x="772233" y="31122"/>
                  </a:cubicBezTo>
                  <a:lnTo>
                    <a:pt x="772233" y="593478"/>
                  </a:lnTo>
                  <a:cubicBezTo>
                    <a:pt x="772233" y="601732"/>
                    <a:pt x="768955" y="609647"/>
                    <a:pt x="763118" y="615484"/>
                  </a:cubicBezTo>
                  <a:cubicBezTo>
                    <a:pt x="757282" y="621320"/>
                    <a:pt x="749366" y="624599"/>
                    <a:pt x="741112" y="624599"/>
                  </a:cubicBezTo>
                  <a:lnTo>
                    <a:pt x="31122" y="624599"/>
                  </a:lnTo>
                  <a:cubicBezTo>
                    <a:pt x="22868" y="624599"/>
                    <a:pt x="14952" y="621320"/>
                    <a:pt x="9115" y="615484"/>
                  </a:cubicBezTo>
                  <a:cubicBezTo>
                    <a:pt x="3279" y="609647"/>
                    <a:pt x="0" y="601732"/>
                    <a:pt x="0" y="593478"/>
                  </a:cubicBezTo>
                  <a:lnTo>
                    <a:pt x="0" y="31122"/>
                  </a:lnTo>
                  <a:cubicBezTo>
                    <a:pt x="0" y="22868"/>
                    <a:pt x="3279" y="14952"/>
                    <a:pt x="9115" y="9115"/>
                  </a:cubicBezTo>
                  <a:cubicBezTo>
                    <a:pt x="14952" y="3279"/>
                    <a:pt x="22868" y="0"/>
                    <a:pt x="31122" y="0"/>
                  </a:cubicBezTo>
                  <a:close/>
                </a:path>
              </a:pathLst>
            </a:custGeom>
            <a:blipFill>
              <a:blip r:embed="rId2"/>
              <a:stretch>
                <a:fillRect t="-11818" b="-11818"/>
              </a:stretch>
            </a:blipFill>
          </p:spPr>
          <p:txBody>
            <a:bodyPr/>
            <a:lstStyle/>
            <a:p>
              <a:endParaRPr lang="en-IN"/>
            </a:p>
          </p:txBody>
        </p:sp>
      </p:grpSp>
      <p:sp>
        <p:nvSpPr>
          <p:cNvPr id="7" name="Freeform 7"/>
          <p:cNvSpPr/>
          <p:nvPr/>
        </p:nvSpPr>
        <p:spPr>
          <a:xfrm>
            <a:off x="19665" y="28268"/>
            <a:ext cx="1853351" cy="1853351"/>
          </a:xfrm>
          <a:custGeom>
            <a:avLst/>
            <a:gdLst/>
            <a:ahLst/>
            <a:cxnLst/>
            <a:rect l="l" t="t" r="r" b="b"/>
            <a:pathLst>
              <a:path w="1853351" h="1853351">
                <a:moveTo>
                  <a:pt x="0" y="0"/>
                </a:moveTo>
                <a:lnTo>
                  <a:pt x="1853351" y="0"/>
                </a:lnTo>
                <a:lnTo>
                  <a:pt x="1853351" y="1853351"/>
                </a:lnTo>
                <a:lnTo>
                  <a:pt x="0" y="1853351"/>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6088740" y="397116"/>
            <a:ext cx="11577547" cy="1304925"/>
          </a:xfrm>
          <a:prstGeom prst="rect">
            <a:avLst/>
          </a:prstGeom>
        </p:spPr>
        <p:txBody>
          <a:bodyPr lIns="0" tIns="0" rIns="0" bIns="0" rtlCol="0" anchor="t">
            <a:spAutoFit/>
          </a:bodyPr>
          <a:lstStyle/>
          <a:p>
            <a:pPr algn="l">
              <a:lnSpc>
                <a:spcPts val="9600"/>
              </a:lnSpc>
            </a:pPr>
            <a:r>
              <a:rPr lang="en-US" sz="8000" b="1" spc="-288">
                <a:solidFill>
                  <a:srgbClr val="FF8200"/>
                </a:solidFill>
                <a:latin typeface="Poppins Bold"/>
                <a:ea typeface="Poppins Bold"/>
                <a:cs typeface="Poppins Bold"/>
                <a:sym typeface="Poppins Bold"/>
              </a:rPr>
              <a:t>PROBLEM     STATEMENT</a:t>
            </a:r>
          </a:p>
        </p:txBody>
      </p:sp>
      <p:sp>
        <p:nvSpPr>
          <p:cNvPr id="9" name="TextBox 9"/>
          <p:cNvSpPr txBox="1"/>
          <p:nvPr/>
        </p:nvSpPr>
        <p:spPr>
          <a:xfrm>
            <a:off x="6242967" y="2800350"/>
            <a:ext cx="11716249" cy="6893625"/>
          </a:xfrm>
          <a:prstGeom prst="rect">
            <a:avLst/>
          </a:prstGeom>
        </p:spPr>
        <p:txBody>
          <a:bodyPr lIns="0" tIns="0" rIns="0" bIns="0" rtlCol="0" anchor="t">
            <a:spAutoFit/>
          </a:bodyPr>
          <a:lstStyle/>
          <a:p>
            <a:pPr algn="l">
              <a:lnSpc>
                <a:spcPts val="3213"/>
              </a:lnSpc>
            </a:pPr>
            <a:r>
              <a:rPr lang="en-US" sz="2295" dirty="0">
                <a:solidFill>
                  <a:srgbClr val="FFFFFF"/>
                </a:solidFill>
                <a:latin typeface="Poppins"/>
                <a:ea typeface="Poppins"/>
                <a:cs typeface="Poppins"/>
                <a:sym typeface="Poppins"/>
              </a:rPr>
              <a:t>Some Beverage companies,  leading distributor of consumer products, was facing a pressing issue—inconsistent sales performance across different regions. While some areas thrived, others lagged behind, causing a disconnect between budgeted and actual sales. Profit margins fluctuated, and managers struggled to pinpoint the root causes behind the underperformance.</a:t>
            </a:r>
          </a:p>
          <a:p>
            <a:pPr algn="l">
              <a:lnSpc>
                <a:spcPts val="3213"/>
              </a:lnSpc>
            </a:pPr>
            <a:endParaRPr lang="en-US" sz="2295" dirty="0">
              <a:solidFill>
                <a:srgbClr val="FFFFFF"/>
              </a:solidFill>
              <a:latin typeface="Poppins"/>
              <a:ea typeface="Poppins"/>
              <a:cs typeface="Poppins"/>
              <a:sym typeface="Poppins"/>
            </a:endParaRPr>
          </a:p>
          <a:p>
            <a:pPr algn="l">
              <a:lnSpc>
                <a:spcPts val="3213"/>
              </a:lnSpc>
            </a:pPr>
            <a:r>
              <a:rPr lang="en-US" sz="2295" dirty="0">
                <a:solidFill>
                  <a:srgbClr val="FFFFFF"/>
                </a:solidFill>
                <a:latin typeface="Poppins"/>
                <a:ea typeface="Poppins"/>
                <a:cs typeface="Poppins"/>
                <a:sym typeface="Poppins"/>
              </a:rPr>
              <a:t>Company executives grew concerned. Were certain products not performing well? Were sales managers assigned inefficiently? Was regional demand being misjudged? Without concrete data-driven insights, decision-making felt like a guessing game.</a:t>
            </a:r>
          </a:p>
          <a:p>
            <a:pPr algn="l">
              <a:lnSpc>
                <a:spcPts val="3213"/>
              </a:lnSpc>
            </a:pPr>
            <a:endParaRPr lang="en-US" sz="2295" dirty="0">
              <a:solidFill>
                <a:srgbClr val="FFFFFF"/>
              </a:solidFill>
              <a:latin typeface="Poppins"/>
              <a:ea typeface="Poppins"/>
              <a:cs typeface="Poppins"/>
              <a:sym typeface="Poppins"/>
            </a:endParaRPr>
          </a:p>
          <a:p>
            <a:pPr algn="l">
              <a:lnSpc>
                <a:spcPts val="3213"/>
              </a:lnSpc>
            </a:pPr>
            <a:endParaRPr lang="en-US" sz="2295" dirty="0">
              <a:solidFill>
                <a:srgbClr val="FFFFFF"/>
              </a:solidFill>
              <a:latin typeface="Poppins"/>
              <a:ea typeface="Poppins"/>
              <a:cs typeface="Poppins"/>
              <a:sym typeface="Poppins"/>
            </a:endParaRPr>
          </a:p>
          <a:p>
            <a:pPr algn="l">
              <a:lnSpc>
                <a:spcPts val="3213"/>
              </a:lnSpc>
            </a:pPr>
            <a:r>
              <a:rPr lang="en-US" sz="2295" dirty="0">
                <a:solidFill>
                  <a:srgbClr val="FFFFFF"/>
                </a:solidFill>
                <a:latin typeface="Poppins"/>
                <a:ea typeface="Poppins"/>
                <a:cs typeface="Poppins"/>
                <a:sym typeface="Poppins"/>
              </a:rPr>
              <a:t>To tackle this, they turned to their data analytics team, seeking clear, actionable insights that could help them identify trends, optimize sales strategies, and boost profitability across all regions. The challenge was set—could data unlock the secrets behind their sales struggles?</a:t>
            </a:r>
          </a:p>
          <a:p>
            <a:pPr algn="l">
              <a:lnSpc>
                <a:spcPts val="3213"/>
              </a:lnSpc>
            </a:pPr>
            <a:endParaRPr lang="en-US" sz="2295" dirty="0">
              <a:solidFill>
                <a:srgbClr val="FFFFFF"/>
              </a:solidFill>
              <a:latin typeface="Poppins"/>
              <a:ea typeface="Poppins"/>
              <a:cs typeface="Poppins"/>
              <a:sym typeface="Poppins"/>
            </a:endParaRPr>
          </a:p>
        </p:txBody>
      </p:sp>
      <p:sp>
        <p:nvSpPr>
          <p:cNvPr id="10" name="Freeform 10"/>
          <p:cNvSpPr/>
          <p:nvPr/>
        </p:nvSpPr>
        <p:spPr>
          <a:xfrm>
            <a:off x="0" y="7604549"/>
            <a:ext cx="2682451" cy="2682451"/>
          </a:xfrm>
          <a:custGeom>
            <a:avLst/>
            <a:gdLst/>
            <a:ahLst/>
            <a:cxnLst/>
            <a:rect l="l" t="t" r="r" b="b"/>
            <a:pathLst>
              <a:path w="2682451" h="2682451">
                <a:moveTo>
                  <a:pt x="0" y="0"/>
                </a:moveTo>
                <a:lnTo>
                  <a:pt x="2682451" y="0"/>
                </a:lnTo>
                <a:lnTo>
                  <a:pt x="2682451" y="2682451"/>
                </a:lnTo>
                <a:lnTo>
                  <a:pt x="0" y="2682451"/>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84522" y="-184522"/>
            <a:ext cx="1932839" cy="1932839"/>
            <a:chOff x="0" y="0"/>
            <a:chExt cx="509060" cy="509060"/>
          </a:xfrm>
        </p:grpSpPr>
        <p:sp>
          <p:nvSpPr>
            <p:cNvPr id="3" name="Freeform 3"/>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4" name="TextBox 4"/>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0" y="-144778"/>
            <a:ext cx="1853351" cy="1853351"/>
          </a:xfrm>
          <a:custGeom>
            <a:avLst/>
            <a:gdLst/>
            <a:ahLst/>
            <a:cxnLst/>
            <a:rect l="l" t="t" r="r" b="b"/>
            <a:pathLst>
              <a:path w="1853351" h="1853351">
                <a:moveTo>
                  <a:pt x="0" y="0"/>
                </a:moveTo>
                <a:lnTo>
                  <a:pt x="1853351" y="0"/>
                </a:lnTo>
                <a:lnTo>
                  <a:pt x="1853351" y="1853351"/>
                </a:lnTo>
                <a:lnTo>
                  <a:pt x="0" y="1853351"/>
                </a:lnTo>
                <a:lnTo>
                  <a:pt x="0" y="0"/>
                </a:lnTo>
                <a:close/>
              </a:path>
            </a:pathLst>
          </a:custGeom>
          <a:blipFill>
            <a:blip r:embed="rId2"/>
            <a:stretch>
              <a:fillRect/>
            </a:stretch>
          </a:blipFill>
        </p:spPr>
        <p:txBody>
          <a:bodyPr/>
          <a:lstStyle/>
          <a:p>
            <a:endParaRPr lang="en-IN"/>
          </a:p>
        </p:txBody>
      </p:sp>
      <p:sp>
        <p:nvSpPr>
          <p:cNvPr id="6" name="Freeform 6"/>
          <p:cNvSpPr/>
          <p:nvPr/>
        </p:nvSpPr>
        <p:spPr>
          <a:xfrm>
            <a:off x="1633751" y="1912983"/>
            <a:ext cx="16230600" cy="6811917"/>
          </a:xfrm>
          <a:custGeom>
            <a:avLst/>
            <a:gdLst/>
            <a:ahLst/>
            <a:cxnLst/>
            <a:rect l="l" t="t" r="r" b="b"/>
            <a:pathLst>
              <a:path w="16230600" h="6811917">
                <a:moveTo>
                  <a:pt x="0" y="0"/>
                </a:moveTo>
                <a:lnTo>
                  <a:pt x="16230600" y="0"/>
                </a:lnTo>
                <a:lnTo>
                  <a:pt x="16230600" y="6811917"/>
                </a:lnTo>
                <a:lnTo>
                  <a:pt x="0" y="6811917"/>
                </a:lnTo>
                <a:lnTo>
                  <a:pt x="0" y="0"/>
                </a:lnTo>
                <a:close/>
              </a:path>
            </a:pathLst>
          </a:custGeom>
          <a:blipFill>
            <a:blip r:embed="rId3"/>
            <a:stretch>
              <a:fillRect t="-25700" b="-25700"/>
            </a:stretch>
          </a:blipFill>
        </p:spPr>
        <p:txBody>
          <a:bodyPr/>
          <a:lstStyle/>
          <a:p>
            <a:endParaRPr lang="en-IN"/>
          </a:p>
        </p:txBody>
      </p:sp>
      <p:sp>
        <p:nvSpPr>
          <p:cNvPr id="7" name="TextBox 7"/>
          <p:cNvSpPr txBox="1"/>
          <p:nvPr/>
        </p:nvSpPr>
        <p:spPr>
          <a:xfrm>
            <a:off x="5063602" y="443392"/>
            <a:ext cx="7613578" cy="1160318"/>
          </a:xfrm>
          <a:prstGeom prst="rect">
            <a:avLst/>
          </a:prstGeom>
        </p:spPr>
        <p:txBody>
          <a:bodyPr lIns="0" tIns="0" rIns="0" bIns="0" rtlCol="0" anchor="t">
            <a:spAutoFit/>
          </a:bodyPr>
          <a:lstStyle/>
          <a:p>
            <a:pPr algn="l">
              <a:lnSpc>
                <a:spcPts val="9600"/>
              </a:lnSpc>
            </a:pPr>
            <a:r>
              <a:rPr lang="en-US" sz="6600" b="1" spc="-288" dirty="0">
                <a:solidFill>
                  <a:srgbClr val="FF8200"/>
                </a:solidFill>
                <a:latin typeface="Poppins Bold"/>
                <a:ea typeface="Poppins Bold"/>
                <a:cs typeface="Poppins Bold"/>
                <a:sym typeface="Poppins Bold"/>
              </a:rPr>
              <a:t>DATA MODEL</a:t>
            </a:r>
          </a:p>
        </p:txBody>
      </p:sp>
      <p:sp>
        <p:nvSpPr>
          <p:cNvPr id="8" name="Freeform 8"/>
          <p:cNvSpPr/>
          <p:nvPr/>
        </p:nvSpPr>
        <p:spPr>
          <a:xfrm>
            <a:off x="0" y="7019499"/>
            <a:ext cx="3267501" cy="3267501"/>
          </a:xfrm>
          <a:custGeom>
            <a:avLst/>
            <a:gdLst/>
            <a:ahLst/>
            <a:cxnLst/>
            <a:rect l="l" t="t" r="r" b="b"/>
            <a:pathLst>
              <a:path w="3267501" h="3267501">
                <a:moveTo>
                  <a:pt x="0" y="0"/>
                </a:moveTo>
                <a:lnTo>
                  <a:pt x="3267501" y="0"/>
                </a:lnTo>
                <a:lnTo>
                  <a:pt x="3267501" y="3267501"/>
                </a:lnTo>
                <a:lnTo>
                  <a:pt x="0" y="3267501"/>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932839" cy="1932839"/>
            <a:chOff x="0" y="0"/>
            <a:chExt cx="509060" cy="509060"/>
          </a:xfrm>
        </p:grpSpPr>
        <p:sp>
          <p:nvSpPr>
            <p:cNvPr id="3" name="Freeform 3"/>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4" name="TextBox 4"/>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6858000" y="1562100"/>
            <a:ext cx="11582400" cy="1730707"/>
          </a:xfrm>
          <a:custGeom>
            <a:avLst/>
            <a:gdLst/>
            <a:ahLst/>
            <a:cxnLst/>
            <a:rect l="l" t="t" r="r" b="b"/>
            <a:pathLst>
              <a:path w="12874642" h="1730707">
                <a:moveTo>
                  <a:pt x="0" y="0"/>
                </a:moveTo>
                <a:lnTo>
                  <a:pt x="12874641" y="0"/>
                </a:lnTo>
                <a:lnTo>
                  <a:pt x="12874641" y="1730707"/>
                </a:lnTo>
                <a:lnTo>
                  <a:pt x="0" y="1730707"/>
                </a:lnTo>
                <a:lnTo>
                  <a:pt x="0" y="0"/>
                </a:lnTo>
                <a:close/>
              </a:path>
            </a:pathLst>
          </a:custGeom>
          <a:blipFill>
            <a:blip r:embed="rId2"/>
            <a:stretch>
              <a:fillRect t="-4729" b="-25030"/>
            </a:stretch>
          </a:blipFill>
        </p:spPr>
        <p:txBody>
          <a:bodyPr/>
          <a:lstStyle/>
          <a:p>
            <a:endParaRPr lang="en-IN"/>
          </a:p>
        </p:txBody>
      </p:sp>
      <p:sp>
        <p:nvSpPr>
          <p:cNvPr id="6" name="Freeform 6"/>
          <p:cNvSpPr/>
          <p:nvPr/>
        </p:nvSpPr>
        <p:spPr>
          <a:xfrm>
            <a:off x="9144000" y="3574790"/>
            <a:ext cx="5445775" cy="2178310"/>
          </a:xfrm>
          <a:custGeom>
            <a:avLst/>
            <a:gdLst/>
            <a:ahLst/>
            <a:cxnLst/>
            <a:rect l="l" t="t" r="r" b="b"/>
            <a:pathLst>
              <a:path w="5445775" h="2178310">
                <a:moveTo>
                  <a:pt x="0" y="0"/>
                </a:moveTo>
                <a:lnTo>
                  <a:pt x="5445775" y="0"/>
                </a:lnTo>
                <a:lnTo>
                  <a:pt x="5445775" y="2178310"/>
                </a:lnTo>
                <a:lnTo>
                  <a:pt x="0" y="2178310"/>
                </a:lnTo>
                <a:lnTo>
                  <a:pt x="0" y="0"/>
                </a:lnTo>
                <a:close/>
              </a:path>
            </a:pathLst>
          </a:custGeom>
          <a:blipFill>
            <a:blip r:embed="rId3"/>
            <a:stretch>
              <a:fillRect/>
            </a:stretch>
          </a:blipFill>
        </p:spPr>
        <p:txBody>
          <a:bodyPr/>
          <a:lstStyle/>
          <a:p>
            <a:endParaRPr lang="en-IN"/>
          </a:p>
        </p:txBody>
      </p:sp>
      <p:sp>
        <p:nvSpPr>
          <p:cNvPr id="7" name="Freeform 7"/>
          <p:cNvSpPr/>
          <p:nvPr/>
        </p:nvSpPr>
        <p:spPr>
          <a:xfrm>
            <a:off x="76200" y="0"/>
            <a:ext cx="1624751" cy="1853351"/>
          </a:xfrm>
          <a:custGeom>
            <a:avLst/>
            <a:gdLst/>
            <a:ahLst/>
            <a:cxnLst/>
            <a:rect l="l" t="t" r="r" b="b"/>
            <a:pathLst>
              <a:path w="1853351" h="1853351">
                <a:moveTo>
                  <a:pt x="0" y="0"/>
                </a:moveTo>
                <a:lnTo>
                  <a:pt x="1853351" y="0"/>
                </a:lnTo>
                <a:lnTo>
                  <a:pt x="1853351" y="1853351"/>
                </a:lnTo>
                <a:lnTo>
                  <a:pt x="0" y="1853351"/>
                </a:lnTo>
                <a:lnTo>
                  <a:pt x="0" y="0"/>
                </a:lnTo>
                <a:close/>
              </a:path>
            </a:pathLst>
          </a:custGeom>
          <a:blipFill>
            <a:blip r:embed="rId4"/>
            <a:stretch>
              <a:fillRect/>
            </a:stretch>
          </a:blipFill>
        </p:spPr>
        <p:txBody>
          <a:bodyPr/>
          <a:lstStyle/>
          <a:p>
            <a:endParaRPr lang="en-IN" dirty="0"/>
          </a:p>
        </p:txBody>
      </p:sp>
      <p:sp>
        <p:nvSpPr>
          <p:cNvPr id="8" name="TextBox 8"/>
          <p:cNvSpPr txBox="1"/>
          <p:nvPr/>
        </p:nvSpPr>
        <p:spPr>
          <a:xfrm>
            <a:off x="2209800" y="397116"/>
            <a:ext cx="15621000" cy="1160318"/>
          </a:xfrm>
          <a:prstGeom prst="rect">
            <a:avLst/>
          </a:prstGeom>
        </p:spPr>
        <p:txBody>
          <a:bodyPr wrap="square" lIns="0" tIns="0" rIns="0" bIns="0" rtlCol="0" anchor="t">
            <a:spAutoFit/>
          </a:bodyPr>
          <a:lstStyle/>
          <a:p>
            <a:pPr algn="l">
              <a:lnSpc>
                <a:spcPts val="9600"/>
              </a:lnSpc>
            </a:pPr>
            <a:r>
              <a:rPr lang="en-US" sz="6600" b="1" spc="-288" dirty="0">
                <a:solidFill>
                  <a:srgbClr val="FF8200"/>
                </a:solidFill>
                <a:latin typeface="Poppins Bold"/>
                <a:ea typeface="Poppins Bold"/>
                <a:cs typeface="Poppins Bold"/>
                <a:sym typeface="Poppins Bold"/>
              </a:rPr>
              <a:t>Market  Share  of   Each Company</a:t>
            </a:r>
          </a:p>
        </p:txBody>
      </p:sp>
      <p:grpSp>
        <p:nvGrpSpPr>
          <p:cNvPr id="9" name="Group 9"/>
          <p:cNvGrpSpPr/>
          <p:nvPr/>
        </p:nvGrpSpPr>
        <p:grpSpPr>
          <a:xfrm>
            <a:off x="8610600" y="5786537"/>
            <a:ext cx="7925406" cy="4500463"/>
            <a:chOff x="0" y="0"/>
            <a:chExt cx="936746" cy="531934"/>
          </a:xfrm>
        </p:grpSpPr>
        <p:sp>
          <p:nvSpPr>
            <p:cNvPr id="10" name="Freeform 10"/>
            <p:cNvSpPr/>
            <p:nvPr/>
          </p:nvSpPr>
          <p:spPr>
            <a:xfrm>
              <a:off x="0" y="0"/>
              <a:ext cx="936746" cy="531934"/>
            </a:xfrm>
            <a:custGeom>
              <a:avLst/>
              <a:gdLst/>
              <a:ahLst/>
              <a:cxnLst/>
              <a:rect l="l" t="t" r="r" b="b"/>
              <a:pathLst>
                <a:path w="936746" h="531934">
                  <a:moveTo>
                    <a:pt x="22468" y="0"/>
                  </a:moveTo>
                  <a:lnTo>
                    <a:pt x="914278" y="0"/>
                  </a:lnTo>
                  <a:cubicBezTo>
                    <a:pt x="926687" y="0"/>
                    <a:pt x="936746" y="10059"/>
                    <a:pt x="936746" y="22468"/>
                  </a:cubicBezTo>
                  <a:lnTo>
                    <a:pt x="936746" y="509466"/>
                  </a:lnTo>
                  <a:cubicBezTo>
                    <a:pt x="936746" y="515425"/>
                    <a:pt x="934379" y="521140"/>
                    <a:pt x="930165" y="525353"/>
                  </a:cubicBezTo>
                  <a:cubicBezTo>
                    <a:pt x="925952" y="529567"/>
                    <a:pt x="920237" y="531934"/>
                    <a:pt x="914278" y="531934"/>
                  </a:cubicBezTo>
                  <a:lnTo>
                    <a:pt x="22468" y="531934"/>
                  </a:lnTo>
                  <a:cubicBezTo>
                    <a:pt x="16509" y="531934"/>
                    <a:pt x="10794" y="529567"/>
                    <a:pt x="6581" y="525353"/>
                  </a:cubicBezTo>
                  <a:cubicBezTo>
                    <a:pt x="2367" y="521140"/>
                    <a:pt x="0" y="515425"/>
                    <a:pt x="0" y="509466"/>
                  </a:cubicBezTo>
                  <a:lnTo>
                    <a:pt x="0" y="22468"/>
                  </a:lnTo>
                  <a:cubicBezTo>
                    <a:pt x="0" y="16509"/>
                    <a:pt x="2367" y="10794"/>
                    <a:pt x="6581" y="6581"/>
                  </a:cubicBezTo>
                  <a:cubicBezTo>
                    <a:pt x="10794" y="2367"/>
                    <a:pt x="16509" y="0"/>
                    <a:pt x="22468" y="0"/>
                  </a:cubicBezTo>
                  <a:close/>
                </a:path>
              </a:pathLst>
            </a:custGeom>
            <a:blipFill>
              <a:blip r:embed="rId5"/>
              <a:stretch>
                <a:fillRect t="-6352" b="-6352"/>
              </a:stretch>
            </a:blipFill>
          </p:spPr>
          <p:txBody>
            <a:bodyPr/>
            <a:lstStyle/>
            <a:p>
              <a:endParaRPr lang="en-IN"/>
            </a:p>
          </p:txBody>
        </p:sp>
      </p:grpSp>
      <p:pic>
        <p:nvPicPr>
          <p:cNvPr id="13" name="Picture 12" descr="A pie chart of sodas and pepsi&#10;&#10;AI-generated content may be incorrect.">
            <a:extLst>
              <a:ext uri="{FF2B5EF4-FFF2-40B4-BE49-F238E27FC236}">
                <a16:creationId xmlns:a16="http://schemas.microsoft.com/office/drawing/2014/main" id="{1DF880AF-8AE3-31B9-0601-464966FB1388}"/>
              </a:ext>
            </a:extLst>
          </p:cNvPr>
          <p:cNvPicPr>
            <a:picLocks noChangeAspect="1"/>
          </p:cNvPicPr>
          <p:nvPr/>
        </p:nvPicPr>
        <p:blipFill>
          <a:blip r:embed="rId6"/>
          <a:stretch>
            <a:fillRect/>
          </a:stretch>
        </p:blipFill>
        <p:spPr>
          <a:xfrm>
            <a:off x="228600" y="2171700"/>
            <a:ext cx="6248400" cy="8115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9497" y="1229"/>
            <a:ext cx="1932839" cy="1932839"/>
            <a:chOff x="0" y="0"/>
            <a:chExt cx="509060" cy="509060"/>
          </a:xfrm>
        </p:grpSpPr>
        <p:sp>
          <p:nvSpPr>
            <p:cNvPr id="3" name="Freeform 3"/>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4" name="TextBox 4"/>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6858000" y="1714500"/>
            <a:ext cx="10065210" cy="3093636"/>
          </a:xfrm>
          <a:custGeom>
            <a:avLst/>
            <a:gdLst/>
            <a:ahLst/>
            <a:cxnLst/>
            <a:rect l="l" t="t" r="r" b="b"/>
            <a:pathLst>
              <a:path w="10065210" h="3093636">
                <a:moveTo>
                  <a:pt x="0" y="0"/>
                </a:moveTo>
                <a:lnTo>
                  <a:pt x="10065210" y="0"/>
                </a:lnTo>
                <a:lnTo>
                  <a:pt x="10065210" y="3093636"/>
                </a:lnTo>
                <a:lnTo>
                  <a:pt x="0" y="3093636"/>
                </a:lnTo>
                <a:lnTo>
                  <a:pt x="0" y="0"/>
                </a:lnTo>
                <a:close/>
              </a:path>
            </a:pathLst>
          </a:custGeom>
          <a:blipFill>
            <a:blip r:embed="rId2"/>
            <a:stretch>
              <a:fillRect/>
            </a:stretch>
          </a:blipFill>
        </p:spPr>
        <p:txBody>
          <a:bodyPr/>
          <a:lstStyle/>
          <a:p>
            <a:endParaRPr lang="en-IN"/>
          </a:p>
        </p:txBody>
      </p:sp>
      <p:sp>
        <p:nvSpPr>
          <p:cNvPr id="7" name="Freeform 7"/>
          <p:cNvSpPr/>
          <p:nvPr/>
        </p:nvSpPr>
        <p:spPr>
          <a:xfrm>
            <a:off x="6858000" y="5190197"/>
            <a:ext cx="4914251" cy="2544103"/>
          </a:xfrm>
          <a:custGeom>
            <a:avLst/>
            <a:gdLst/>
            <a:ahLst/>
            <a:cxnLst/>
            <a:rect l="l" t="t" r="r" b="b"/>
            <a:pathLst>
              <a:path w="4914251" h="2544103">
                <a:moveTo>
                  <a:pt x="0" y="0"/>
                </a:moveTo>
                <a:lnTo>
                  <a:pt x="4914251" y="0"/>
                </a:lnTo>
                <a:lnTo>
                  <a:pt x="4914251" y="2544104"/>
                </a:lnTo>
                <a:lnTo>
                  <a:pt x="0" y="2544104"/>
                </a:lnTo>
                <a:lnTo>
                  <a:pt x="0" y="0"/>
                </a:lnTo>
                <a:close/>
              </a:path>
            </a:pathLst>
          </a:custGeom>
          <a:blipFill>
            <a:blip r:embed="rId3"/>
            <a:stretch>
              <a:fillRect/>
            </a:stretch>
          </a:blipFill>
        </p:spPr>
        <p:txBody>
          <a:bodyPr/>
          <a:lstStyle/>
          <a:p>
            <a:endParaRPr lang="en-IN"/>
          </a:p>
        </p:txBody>
      </p:sp>
      <p:sp>
        <p:nvSpPr>
          <p:cNvPr id="8" name="Freeform 8"/>
          <p:cNvSpPr/>
          <p:nvPr/>
        </p:nvSpPr>
        <p:spPr>
          <a:xfrm>
            <a:off x="11811000" y="5143500"/>
            <a:ext cx="5715000" cy="3502862"/>
          </a:xfrm>
          <a:custGeom>
            <a:avLst/>
            <a:gdLst/>
            <a:ahLst/>
            <a:cxnLst/>
            <a:rect l="l" t="t" r="r" b="b"/>
            <a:pathLst>
              <a:path w="7201856" h="5484062">
                <a:moveTo>
                  <a:pt x="0" y="0"/>
                </a:moveTo>
                <a:lnTo>
                  <a:pt x="7201856" y="0"/>
                </a:lnTo>
                <a:lnTo>
                  <a:pt x="7201856" y="5484062"/>
                </a:lnTo>
                <a:lnTo>
                  <a:pt x="0" y="5484062"/>
                </a:lnTo>
                <a:lnTo>
                  <a:pt x="0" y="0"/>
                </a:lnTo>
                <a:close/>
              </a:path>
            </a:pathLst>
          </a:custGeom>
          <a:blipFill>
            <a:blip r:embed="rId4"/>
            <a:stretch>
              <a:fillRect l="-875" t="-510" r="-875"/>
            </a:stretch>
          </a:blipFill>
        </p:spPr>
        <p:txBody>
          <a:bodyPr/>
          <a:lstStyle/>
          <a:p>
            <a:endParaRPr lang="en-IN"/>
          </a:p>
        </p:txBody>
      </p:sp>
      <p:sp>
        <p:nvSpPr>
          <p:cNvPr id="9" name="TextBox 9"/>
          <p:cNvSpPr txBox="1"/>
          <p:nvPr/>
        </p:nvSpPr>
        <p:spPr>
          <a:xfrm>
            <a:off x="2111972" y="86556"/>
            <a:ext cx="15470752" cy="1160318"/>
          </a:xfrm>
          <a:prstGeom prst="rect">
            <a:avLst/>
          </a:prstGeom>
        </p:spPr>
        <p:txBody>
          <a:bodyPr lIns="0" tIns="0" rIns="0" bIns="0" rtlCol="0" anchor="t">
            <a:spAutoFit/>
          </a:bodyPr>
          <a:lstStyle/>
          <a:p>
            <a:pPr algn="l">
              <a:lnSpc>
                <a:spcPts val="9600"/>
              </a:lnSpc>
            </a:pPr>
            <a:r>
              <a:rPr lang="en-US" sz="6600" b="1" spc="-288" dirty="0">
                <a:solidFill>
                  <a:srgbClr val="FF8200"/>
                </a:solidFill>
                <a:latin typeface="Poppins Bold"/>
                <a:ea typeface="Poppins Bold"/>
                <a:cs typeface="Poppins Bold"/>
                <a:sym typeface="Poppins Bold"/>
              </a:rPr>
              <a:t>Customer Count Of Each Company</a:t>
            </a:r>
          </a:p>
        </p:txBody>
      </p:sp>
      <p:sp>
        <p:nvSpPr>
          <p:cNvPr id="10" name="Freeform 7">
            <a:extLst>
              <a:ext uri="{FF2B5EF4-FFF2-40B4-BE49-F238E27FC236}">
                <a16:creationId xmlns:a16="http://schemas.microsoft.com/office/drawing/2014/main" id="{F6B27C21-9B1A-FCCA-F30A-94FE293F215D}"/>
              </a:ext>
            </a:extLst>
          </p:cNvPr>
          <p:cNvSpPr/>
          <p:nvPr/>
        </p:nvSpPr>
        <p:spPr>
          <a:xfrm>
            <a:off x="228600" y="190500"/>
            <a:ext cx="1624751" cy="1853351"/>
          </a:xfrm>
          <a:custGeom>
            <a:avLst/>
            <a:gdLst/>
            <a:ahLst/>
            <a:cxnLst/>
            <a:rect l="l" t="t" r="r" b="b"/>
            <a:pathLst>
              <a:path w="1853351" h="1853351">
                <a:moveTo>
                  <a:pt x="0" y="0"/>
                </a:moveTo>
                <a:lnTo>
                  <a:pt x="1853351" y="0"/>
                </a:lnTo>
                <a:lnTo>
                  <a:pt x="1853351" y="1853351"/>
                </a:lnTo>
                <a:lnTo>
                  <a:pt x="0" y="1853351"/>
                </a:lnTo>
                <a:lnTo>
                  <a:pt x="0" y="0"/>
                </a:lnTo>
                <a:close/>
              </a:path>
            </a:pathLst>
          </a:custGeom>
          <a:blipFill>
            <a:blip r:embed="rId5"/>
            <a:stretch>
              <a:fillRect/>
            </a:stretch>
          </a:blipFill>
        </p:spPr>
        <p:txBody>
          <a:bodyPr/>
          <a:lstStyle/>
          <a:p>
            <a:endParaRPr lang="en-IN" dirty="0"/>
          </a:p>
        </p:txBody>
      </p:sp>
      <p:pic>
        <p:nvPicPr>
          <p:cNvPr id="12" name="Picture 11" descr="A group of people standing in front of a store&#10;&#10;AI-generated content may be incorrect.">
            <a:extLst>
              <a:ext uri="{FF2B5EF4-FFF2-40B4-BE49-F238E27FC236}">
                <a16:creationId xmlns:a16="http://schemas.microsoft.com/office/drawing/2014/main" id="{FC55FD18-0C06-A506-BAD3-3032752B7A96}"/>
              </a:ext>
            </a:extLst>
          </p:cNvPr>
          <p:cNvPicPr>
            <a:picLocks noChangeAspect="1"/>
          </p:cNvPicPr>
          <p:nvPr/>
        </p:nvPicPr>
        <p:blipFill>
          <a:blip r:embed="rId6"/>
          <a:stretch>
            <a:fillRect/>
          </a:stretch>
        </p:blipFill>
        <p:spPr>
          <a:xfrm>
            <a:off x="152400" y="2352368"/>
            <a:ext cx="5867400" cy="79346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9497" y="0"/>
            <a:ext cx="1932839" cy="1932839"/>
            <a:chOff x="0" y="0"/>
            <a:chExt cx="509060" cy="509060"/>
          </a:xfrm>
        </p:grpSpPr>
        <p:sp>
          <p:nvSpPr>
            <p:cNvPr id="3" name="Freeform 3"/>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4" name="TextBox 4"/>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0" y="18435"/>
            <a:ext cx="1853351" cy="1853351"/>
          </a:xfrm>
          <a:custGeom>
            <a:avLst/>
            <a:gdLst/>
            <a:ahLst/>
            <a:cxnLst/>
            <a:rect l="l" t="t" r="r" b="b"/>
            <a:pathLst>
              <a:path w="1853351" h="1853351">
                <a:moveTo>
                  <a:pt x="0" y="0"/>
                </a:moveTo>
                <a:lnTo>
                  <a:pt x="1853351" y="0"/>
                </a:lnTo>
                <a:lnTo>
                  <a:pt x="1853351" y="1853350"/>
                </a:lnTo>
                <a:lnTo>
                  <a:pt x="0" y="1853350"/>
                </a:lnTo>
                <a:lnTo>
                  <a:pt x="0" y="0"/>
                </a:lnTo>
                <a:close/>
              </a:path>
            </a:pathLst>
          </a:custGeom>
          <a:blipFill>
            <a:blip r:embed="rId2"/>
            <a:stretch>
              <a:fillRect/>
            </a:stretch>
          </a:blipFill>
        </p:spPr>
        <p:txBody>
          <a:bodyPr/>
          <a:lstStyle/>
          <a:p>
            <a:endParaRPr lang="en-IN"/>
          </a:p>
        </p:txBody>
      </p:sp>
      <p:sp>
        <p:nvSpPr>
          <p:cNvPr id="6" name="Freeform 6"/>
          <p:cNvSpPr/>
          <p:nvPr/>
        </p:nvSpPr>
        <p:spPr>
          <a:xfrm>
            <a:off x="9485279" y="5895975"/>
            <a:ext cx="8539196" cy="4007889"/>
          </a:xfrm>
          <a:custGeom>
            <a:avLst/>
            <a:gdLst/>
            <a:ahLst/>
            <a:cxnLst/>
            <a:rect l="l" t="t" r="r" b="b"/>
            <a:pathLst>
              <a:path w="8539196" h="4007889">
                <a:moveTo>
                  <a:pt x="0" y="0"/>
                </a:moveTo>
                <a:lnTo>
                  <a:pt x="8539197" y="0"/>
                </a:lnTo>
                <a:lnTo>
                  <a:pt x="8539197" y="4007889"/>
                </a:lnTo>
                <a:lnTo>
                  <a:pt x="0" y="4007889"/>
                </a:lnTo>
                <a:lnTo>
                  <a:pt x="0" y="0"/>
                </a:lnTo>
                <a:close/>
              </a:path>
            </a:pathLst>
          </a:custGeom>
          <a:blipFill>
            <a:blip r:embed="rId3"/>
            <a:stretch>
              <a:fillRect/>
            </a:stretch>
          </a:blipFill>
        </p:spPr>
        <p:txBody>
          <a:bodyPr/>
          <a:lstStyle/>
          <a:p>
            <a:endParaRPr lang="en-IN"/>
          </a:p>
        </p:txBody>
      </p:sp>
      <p:sp>
        <p:nvSpPr>
          <p:cNvPr id="7" name="Freeform 7"/>
          <p:cNvSpPr/>
          <p:nvPr/>
        </p:nvSpPr>
        <p:spPr>
          <a:xfrm>
            <a:off x="6096000" y="1257300"/>
            <a:ext cx="11279403" cy="2903970"/>
          </a:xfrm>
          <a:custGeom>
            <a:avLst/>
            <a:gdLst/>
            <a:ahLst/>
            <a:cxnLst/>
            <a:rect l="l" t="t" r="r" b="b"/>
            <a:pathLst>
              <a:path w="11279403" h="2903970">
                <a:moveTo>
                  <a:pt x="0" y="0"/>
                </a:moveTo>
                <a:lnTo>
                  <a:pt x="11279403" y="0"/>
                </a:lnTo>
                <a:lnTo>
                  <a:pt x="11279403" y="2903970"/>
                </a:lnTo>
                <a:lnTo>
                  <a:pt x="0" y="2903970"/>
                </a:lnTo>
                <a:lnTo>
                  <a:pt x="0" y="0"/>
                </a:lnTo>
                <a:close/>
              </a:path>
            </a:pathLst>
          </a:custGeom>
          <a:blipFill>
            <a:blip r:embed="rId4"/>
            <a:stretch>
              <a:fillRect t="-1091" b="-1091"/>
            </a:stretch>
          </a:blipFill>
        </p:spPr>
        <p:txBody>
          <a:bodyPr/>
          <a:lstStyle/>
          <a:p>
            <a:endParaRPr lang="en-IN"/>
          </a:p>
        </p:txBody>
      </p:sp>
      <p:sp>
        <p:nvSpPr>
          <p:cNvPr id="8" name="Freeform 8"/>
          <p:cNvSpPr/>
          <p:nvPr/>
        </p:nvSpPr>
        <p:spPr>
          <a:xfrm>
            <a:off x="5257800" y="4229100"/>
            <a:ext cx="4337262" cy="5899288"/>
          </a:xfrm>
          <a:custGeom>
            <a:avLst/>
            <a:gdLst/>
            <a:ahLst/>
            <a:cxnLst/>
            <a:rect l="l" t="t" r="r" b="b"/>
            <a:pathLst>
              <a:path w="4337262" h="5899288">
                <a:moveTo>
                  <a:pt x="0" y="0"/>
                </a:moveTo>
                <a:lnTo>
                  <a:pt x="4337262" y="0"/>
                </a:lnTo>
                <a:lnTo>
                  <a:pt x="4337262" y="5899288"/>
                </a:lnTo>
                <a:lnTo>
                  <a:pt x="0" y="5899288"/>
                </a:lnTo>
                <a:lnTo>
                  <a:pt x="0" y="0"/>
                </a:lnTo>
                <a:close/>
              </a:path>
            </a:pathLst>
          </a:custGeom>
          <a:blipFill>
            <a:blip r:embed="rId5"/>
            <a:stretch>
              <a:fillRect t="-421" b="-5520"/>
            </a:stretch>
          </a:blipFill>
        </p:spPr>
        <p:txBody>
          <a:bodyPr/>
          <a:lstStyle/>
          <a:p>
            <a:endParaRPr lang="en-IN"/>
          </a:p>
        </p:txBody>
      </p:sp>
      <p:sp>
        <p:nvSpPr>
          <p:cNvPr id="9" name="TextBox 9"/>
          <p:cNvSpPr txBox="1"/>
          <p:nvPr/>
        </p:nvSpPr>
        <p:spPr>
          <a:xfrm>
            <a:off x="2260236" y="178817"/>
            <a:ext cx="15329676" cy="1160318"/>
          </a:xfrm>
          <a:prstGeom prst="rect">
            <a:avLst/>
          </a:prstGeom>
        </p:spPr>
        <p:txBody>
          <a:bodyPr lIns="0" tIns="0" rIns="0" bIns="0" rtlCol="0" anchor="t">
            <a:spAutoFit/>
          </a:bodyPr>
          <a:lstStyle/>
          <a:p>
            <a:pPr algn="l">
              <a:lnSpc>
                <a:spcPts val="9600"/>
              </a:lnSpc>
            </a:pPr>
            <a:r>
              <a:rPr lang="en-US" sz="6600" b="1" spc="-288" dirty="0">
                <a:solidFill>
                  <a:srgbClr val="FF8200"/>
                </a:solidFill>
                <a:latin typeface="Poppins Bold"/>
                <a:ea typeface="Poppins Bold"/>
                <a:cs typeface="Poppins Bold"/>
                <a:sym typeface="Poppins Bold"/>
              </a:rPr>
              <a:t>Month Wise Trends In Sales</a:t>
            </a:r>
          </a:p>
        </p:txBody>
      </p:sp>
      <p:pic>
        <p:nvPicPr>
          <p:cNvPr id="11" name="Picture 10" descr="A can of soda with a graphic design on it&#10;&#10;AI-generated content may be incorrect.">
            <a:extLst>
              <a:ext uri="{FF2B5EF4-FFF2-40B4-BE49-F238E27FC236}">
                <a16:creationId xmlns:a16="http://schemas.microsoft.com/office/drawing/2014/main" id="{5F6DDFED-2EB0-3979-BA82-2CACB064FB4E}"/>
              </a:ext>
            </a:extLst>
          </p:cNvPr>
          <p:cNvPicPr>
            <a:picLocks noChangeAspect="1"/>
          </p:cNvPicPr>
          <p:nvPr/>
        </p:nvPicPr>
        <p:blipFill>
          <a:blip r:embed="rId6"/>
          <a:stretch>
            <a:fillRect/>
          </a:stretch>
        </p:blipFill>
        <p:spPr>
          <a:xfrm>
            <a:off x="0" y="2019300"/>
            <a:ext cx="4953000" cy="7924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2123" y="25810"/>
            <a:ext cx="1932839" cy="1932839"/>
            <a:chOff x="0" y="0"/>
            <a:chExt cx="509060" cy="509060"/>
          </a:xfrm>
        </p:grpSpPr>
        <p:sp>
          <p:nvSpPr>
            <p:cNvPr id="3" name="Freeform 3"/>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4" name="TextBox 4"/>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6781800" y="1409700"/>
            <a:ext cx="10443683" cy="3050158"/>
          </a:xfrm>
          <a:custGeom>
            <a:avLst/>
            <a:gdLst/>
            <a:ahLst/>
            <a:cxnLst/>
            <a:rect l="l" t="t" r="r" b="b"/>
            <a:pathLst>
              <a:path w="10903621" h="3351260">
                <a:moveTo>
                  <a:pt x="0" y="0"/>
                </a:moveTo>
                <a:lnTo>
                  <a:pt x="10903621" y="0"/>
                </a:lnTo>
                <a:lnTo>
                  <a:pt x="10903621" y="3351260"/>
                </a:lnTo>
                <a:lnTo>
                  <a:pt x="0" y="3351260"/>
                </a:lnTo>
                <a:lnTo>
                  <a:pt x="0" y="0"/>
                </a:lnTo>
                <a:close/>
              </a:path>
            </a:pathLst>
          </a:custGeom>
          <a:blipFill>
            <a:blip r:embed="rId2"/>
            <a:stretch>
              <a:fillRect/>
            </a:stretch>
          </a:blipFill>
        </p:spPr>
        <p:txBody>
          <a:bodyPr/>
          <a:lstStyle/>
          <a:p>
            <a:endParaRPr lang="en-IN"/>
          </a:p>
        </p:txBody>
      </p:sp>
      <p:sp>
        <p:nvSpPr>
          <p:cNvPr id="7" name="Freeform 7"/>
          <p:cNvSpPr/>
          <p:nvPr/>
        </p:nvSpPr>
        <p:spPr>
          <a:xfrm>
            <a:off x="6324600" y="4533900"/>
            <a:ext cx="4509567" cy="5629891"/>
          </a:xfrm>
          <a:custGeom>
            <a:avLst/>
            <a:gdLst/>
            <a:ahLst/>
            <a:cxnLst/>
            <a:rect l="l" t="t" r="r" b="b"/>
            <a:pathLst>
              <a:path w="4509567" h="5629891">
                <a:moveTo>
                  <a:pt x="0" y="0"/>
                </a:moveTo>
                <a:lnTo>
                  <a:pt x="4509567" y="0"/>
                </a:lnTo>
                <a:lnTo>
                  <a:pt x="4509567" y="5629892"/>
                </a:lnTo>
                <a:lnTo>
                  <a:pt x="0" y="5629892"/>
                </a:lnTo>
                <a:lnTo>
                  <a:pt x="0" y="0"/>
                </a:lnTo>
                <a:close/>
              </a:path>
            </a:pathLst>
          </a:custGeom>
          <a:blipFill>
            <a:blip r:embed="rId3"/>
            <a:stretch>
              <a:fillRect l="-881" r="-4731"/>
            </a:stretch>
          </a:blipFill>
        </p:spPr>
        <p:txBody>
          <a:bodyPr/>
          <a:lstStyle/>
          <a:p>
            <a:endParaRPr lang="en-IN"/>
          </a:p>
        </p:txBody>
      </p:sp>
      <p:sp>
        <p:nvSpPr>
          <p:cNvPr id="8" name="Freeform 8"/>
          <p:cNvSpPr/>
          <p:nvPr/>
        </p:nvSpPr>
        <p:spPr>
          <a:xfrm>
            <a:off x="10820400" y="5295900"/>
            <a:ext cx="7001022" cy="5632954"/>
          </a:xfrm>
          <a:custGeom>
            <a:avLst/>
            <a:gdLst/>
            <a:ahLst/>
            <a:cxnLst/>
            <a:rect l="l" t="t" r="r" b="b"/>
            <a:pathLst>
              <a:path w="9363222" h="5632954">
                <a:moveTo>
                  <a:pt x="0" y="0"/>
                </a:moveTo>
                <a:lnTo>
                  <a:pt x="9363222" y="0"/>
                </a:lnTo>
                <a:lnTo>
                  <a:pt x="9363222" y="5632954"/>
                </a:lnTo>
                <a:lnTo>
                  <a:pt x="0" y="5632954"/>
                </a:lnTo>
                <a:lnTo>
                  <a:pt x="0" y="0"/>
                </a:lnTo>
                <a:close/>
              </a:path>
            </a:pathLst>
          </a:custGeom>
          <a:blipFill>
            <a:blip r:embed="rId4"/>
            <a:stretch>
              <a:fillRect/>
            </a:stretch>
          </a:blipFill>
        </p:spPr>
        <p:txBody>
          <a:bodyPr/>
          <a:lstStyle/>
          <a:p>
            <a:endParaRPr lang="en-IN"/>
          </a:p>
        </p:txBody>
      </p:sp>
      <p:sp>
        <p:nvSpPr>
          <p:cNvPr id="9" name="TextBox 9"/>
          <p:cNvSpPr txBox="1"/>
          <p:nvPr/>
        </p:nvSpPr>
        <p:spPr>
          <a:xfrm>
            <a:off x="1980927" y="178817"/>
            <a:ext cx="15646579" cy="1160318"/>
          </a:xfrm>
          <a:prstGeom prst="rect">
            <a:avLst/>
          </a:prstGeom>
        </p:spPr>
        <p:txBody>
          <a:bodyPr lIns="0" tIns="0" rIns="0" bIns="0" rtlCol="0" anchor="t">
            <a:spAutoFit/>
          </a:bodyPr>
          <a:lstStyle/>
          <a:p>
            <a:pPr algn="l">
              <a:lnSpc>
                <a:spcPts val="9600"/>
              </a:lnSpc>
            </a:pPr>
            <a:r>
              <a:rPr lang="en-US" sz="6600" b="1" spc="-288" dirty="0">
                <a:solidFill>
                  <a:srgbClr val="FF8200"/>
                </a:solidFill>
                <a:latin typeface="Poppins Bold"/>
                <a:ea typeface="Poppins Bold"/>
                <a:cs typeface="Poppins Bold"/>
                <a:sym typeface="Poppins Bold"/>
              </a:rPr>
              <a:t>Profit Variation in Months</a:t>
            </a:r>
          </a:p>
        </p:txBody>
      </p:sp>
      <p:sp>
        <p:nvSpPr>
          <p:cNvPr id="10" name="Freeform 5">
            <a:extLst>
              <a:ext uri="{FF2B5EF4-FFF2-40B4-BE49-F238E27FC236}">
                <a16:creationId xmlns:a16="http://schemas.microsoft.com/office/drawing/2014/main" id="{04D64CCF-3E58-E2D7-2269-CEF33ECD4B0F}"/>
              </a:ext>
            </a:extLst>
          </p:cNvPr>
          <p:cNvSpPr/>
          <p:nvPr/>
        </p:nvSpPr>
        <p:spPr>
          <a:xfrm>
            <a:off x="0" y="18435"/>
            <a:ext cx="1853351" cy="1853351"/>
          </a:xfrm>
          <a:custGeom>
            <a:avLst/>
            <a:gdLst/>
            <a:ahLst/>
            <a:cxnLst/>
            <a:rect l="l" t="t" r="r" b="b"/>
            <a:pathLst>
              <a:path w="1853351" h="1853351">
                <a:moveTo>
                  <a:pt x="0" y="0"/>
                </a:moveTo>
                <a:lnTo>
                  <a:pt x="1853351" y="0"/>
                </a:lnTo>
                <a:lnTo>
                  <a:pt x="1853351" y="1853350"/>
                </a:lnTo>
                <a:lnTo>
                  <a:pt x="0" y="1853350"/>
                </a:lnTo>
                <a:lnTo>
                  <a:pt x="0" y="0"/>
                </a:lnTo>
                <a:close/>
              </a:path>
            </a:pathLst>
          </a:custGeom>
          <a:blipFill>
            <a:blip r:embed="rId5"/>
            <a:stretch>
              <a:fillRect/>
            </a:stretch>
          </a:blipFill>
        </p:spPr>
        <p:txBody>
          <a:bodyPr/>
          <a:lstStyle/>
          <a:p>
            <a:endParaRPr lang="en-IN"/>
          </a:p>
        </p:txBody>
      </p:sp>
      <p:pic>
        <p:nvPicPr>
          <p:cNvPr id="12" name="Picture 11" descr="A group of men holding cans and cans of food&#10;&#10;AI-generated content may be incorrect.">
            <a:extLst>
              <a:ext uri="{FF2B5EF4-FFF2-40B4-BE49-F238E27FC236}">
                <a16:creationId xmlns:a16="http://schemas.microsoft.com/office/drawing/2014/main" id="{3E6595C6-ED8E-ACAF-E893-55E4770ACE8E}"/>
              </a:ext>
            </a:extLst>
          </p:cNvPr>
          <p:cNvPicPr>
            <a:picLocks noChangeAspect="1"/>
          </p:cNvPicPr>
          <p:nvPr/>
        </p:nvPicPr>
        <p:blipFill>
          <a:blip r:embed="rId6"/>
          <a:stretch>
            <a:fillRect/>
          </a:stretch>
        </p:blipFill>
        <p:spPr>
          <a:xfrm>
            <a:off x="228600" y="2324100"/>
            <a:ext cx="5943600" cy="7696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932839" cy="1932839"/>
            <a:chOff x="0" y="0"/>
            <a:chExt cx="509060" cy="509060"/>
          </a:xfrm>
        </p:grpSpPr>
        <p:sp>
          <p:nvSpPr>
            <p:cNvPr id="3" name="Freeform 3"/>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4" name="TextBox 4"/>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7391400" y="1181100"/>
            <a:ext cx="10320397" cy="4038601"/>
          </a:xfrm>
          <a:custGeom>
            <a:avLst/>
            <a:gdLst/>
            <a:ahLst/>
            <a:cxnLst/>
            <a:rect l="l" t="t" r="r" b="b"/>
            <a:pathLst>
              <a:path w="10320397" h="5396543">
                <a:moveTo>
                  <a:pt x="0" y="0"/>
                </a:moveTo>
                <a:lnTo>
                  <a:pt x="10320396" y="0"/>
                </a:lnTo>
                <a:lnTo>
                  <a:pt x="10320396" y="5396543"/>
                </a:lnTo>
                <a:lnTo>
                  <a:pt x="0" y="5396543"/>
                </a:lnTo>
                <a:lnTo>
                  <a:pt x="0" y="0"/>
                </a:lnTo>
                <a:close/>
              </a:path>
            </a:pathLst>
          </a:custGeom>
          <a:blipFill>
            <a:blip r:embed="rId2"/>
            <a:stretch>
              <a:fillRect/>
            </a:stretch>
          </a:blipFill>
        </p:spPr>
        <p:txBody>
          <a:bodyPr/>
          <a:lstStyle/>
          <a:p>
            <a:endParaRPr lang="en-IN"/>
          </a:p>
        </p:txBody>
      </p:sp>
      <p:sp>
        <p:nvSpPr>
          <p:cNvPr id="7" name="Freeform 7"/>
          <p:cNvSpPr/>
          <p:nvPr/>
        </p:nvSpPr>
        <p:spPr>
          <a:xfrm>
            <a:off x="7467600" y="5295900"/>
            <a:ext cx="5056527" cy="4838700"/>
          </a:xfrm>
          <a:custGeom>
            <a:avLst/>
            <a:gdLst/>
            <a:ahLst/>
            <a:cxnLst/>
            <a:rect l="l" t="t" r="r" b="b"/>
            <a:pathLst>
              <a:path w="5056527" h="5617984">
                <a:moveTo>
                  <a:pt x="0" y="0"/>
                </a:moveTo>
                <a:lnTo>
                  <a:pt x="5056528" y="0"/>
                </a:lnTo>
                <a:lnTo>
                  <a:pt x="5056528" y="5617984"/>
                </a:lnTo>
                <a:lnTo>
                  <a:pt x="0" y="5617984"/>
                </a:lnTo>
                <a:lnTo>
                  <a:pt x="0" y="0"/>
                </a:lnTo>
                <a:close/>
              </a:path>
            </a:pathLst>
          </a:custGeom>
          <a:blipFill>
            <a:blip r:embed="rId3"/>
            <a:stretch>
              <a:fillRect l="-659" r="-2124"/>
            </a:stretch>
          </a:blipFill>
        </p:spPr>
        <p:txBody>
          <a:bodyPr/>
          <a:lstStyle/>
          <a:p>
            <a:endParaRPr lang="en-IN" dirty="0"/>
          </a:p>
        </p:txBody>
      </p:sp>
      <p:sp>
        <p:nvSpPr>
          <p:cNvPr id="8" name="TextBox 8"/>
          <p:cNvSpPr txBox="1"/>
          <p:nvPr/>
        </p:nvSpPr>
        <p:spPr>
          <a:xfrm>
            <a:off x="1974769" y="178817"/>
            <a:ext cx="15782674" cy="1160318"/>
          </a:xfrm>
          <a:prstGeom prst="rect">
            <a:avLst/>
          </a:prstGeom>
        </p:spPr>
        <p:txBody>
          <a:bodyPr lIns="0" tIns="0" rIns="0" bIns="0" rtlCol="0" anchor="t">
            <a:spAutoFit/>
          </a:bodyPr>
          <a:lstStyle/>
          <a:p>
            <a:pPr algn="l">
              <a:lnSpc>
                <a:spcPts val="9600"/>
              </a:lnSpc>
            </a:pPr>
            <a:r>
              <a:rPr lang="en-US" sz="6600" b="1" spc="-288" dirty="0">
                <a:solidFill>
                  <a:srgbClr val="FF8200"/>
                </a:solidFill>
                <a:latin typeface="Poppins Bold"/>
                <a:ea typeface="Poppins Bold"/>
                <a:cs typeface="Poppins Bold"/>
                <a:sym typeface="Poppins Bold"/>
              </a:rPr>
              <a:t>Region With Low Unit Sales</a:t>
            </a:r>
          </a:p>
        </p:txBody>
      </p:sp>
      <p:sp>
        <p:nvSpPr>
          <p:cNvPr id="9" name="Freeform 5">
            <a:extLst>
              <a:ext uri="{FF2B5EF4-FFF2-40B4-BE49-F238E27FC236}">
                <a16:creationId xmlns:a16="http://schemas.microsoft.com/office/drawing/2014/main" id="{75EDBC30-F0D3-68ED-01B5-B38544788809}"/>
              </a:ext>
            </a:extLst>
          </p:cNvPr>
          <p:cNvSpPr/>
          <p:nvPr/>
        </p:nvSpPr>
        <p:spPr>
          <a:xfrm>
            <a:off x="0" y="18435"/>
            <a:ext cx="1853351" cy="1853351"/>
          </a:xfrm>
          <a:custGeom>
            <a:avLst/>
            <a:gdLst/>
            <a:ahLst/>
            <a:cxnLst/>
            <a:rect l="l" t="t" r="r" b="b"/>
            <a:pathLst>
              <a:path w="1853351" h="1853351">
                <a:moveTo>
                  <a:pt x="0" y="0"/>
                </a:moveTo>
                <a:lnTo>
                  <a:pt x="1853351" y="0"/>
                </a:lnTo>
                <a:lnTo>
                  <a:pt x="1853351" y="1853350"/>
                </a:lnTo>
                <a:lnTo>
                  <a:pt x="0" y="1853350"/>
                </a:lnTo>
                <a:lnTo>
                  <a:pt x="0" y="0"/>
                </a:lnTo>
                <a:close/>
              </a:path>
            </a:pathLst>
          </a:custGeom>
          <a:blipFill>
            <a:blip r:embed="rId4"/>
            <a:stretch>
              <a:fillRect/>
            </a:stretch>
          </a:blipFill>
        </p:spPr>
        <p:txBody>
          <a:bodyPr/>
          <a:lstStyle/>
          <a:p>
            <a:endParaRPr lang="en-IN"/>
          </a:p>
        </p:txBody>
      </p:sp>
      <p:pic>
        <p:nvPicPr>
          <p:cNvPr id="11" name="Picture 10" descr="A map of the united states of america with many bottles of soda and a ship in the background&#10;&#10;AI-generated content may be incorrect.">
            <a:extLst>
              <a:ext uri="{FF2B5EF4-FFF2-40B4-BE49-F238E27FC236}">
                <a16:creationId xmlns:a16="http://schemas.microsoft.com/office/drawing/2014/main" id="{8F038B3F-5DC9-FF1D-D903-114738FD7728}"/>
              </a:ext>
            </a:extLst>
          </p:cNvPr>
          <p:cNvPicPr>
            <a:picLocks noChangeAspect="1"/>
          </p:cNvPicPr>
          <p:nvPr/>
        </p:nvPicPr>
        <p:blipFill>
          <a:blip r:embed="rId5"/>
          <a:stretch>
            <a:fillRect/>
          </a:stretch>
        </p:blipFill>
        <p:spPr>
          <a:xfrm>
            <a:off x="14748" y="1790700"/>
            <a:ext cx="7239000" cy="8496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932839" cy="1932839"/>
            <a:chOff x="0" y="0"/>
            <a:chExt cx="509060" cy="509060"/>
          </a:xfrm>
        </p:grpSpPr>
        <p:sp>
          <p:nvSpPr>
            <p:cNvPr id="3" name="Freeform 3"/>
            <p:cNvSpPr/>
            <p:nvPr/>
          </p:nvSpPr>
          <p:spPr>
            <a:xfrm>
              <a:off x="0" y="0"/>
              <a:ext cx="509060" cy="509060"/>
            </a:xfrm>
            <a:custGeom>
              <a:avLst/>
              <a:gdLst/>
              <a:ahLst/>
              <a:cxnLst/>
              <a:rect l="l" t="t" r="r" b="b"/>
              <a:pathLst>
                <a:path w="509060" h="509060">
                  <a:moveTo>
                    <a:pt x="112153" y="0"/>
                  </a:moveTo>
                  <a:lnTo>
                    <a:pt x="396907" y="0"/>
                  </a:lnTo>
                  <a:cubicBezTo>
                    <a:pt x="458848" y="0"/>
                    <a:pt x="509060" y="50213"/>
                    <a:pt x="509060" y="112153"/>
                  </a:cubicBezTo>
                  <a:lnTo>
                    <a:pt x="509060" y="396907"/>
                  </a:lnTo>
                  <a:cubicBezTo>
                    <a:pt x="509060" y="426652"/>
                    <a:pt x="497244" y="455179"/>
                    <a:pt x="476212" y="476212"/>
                  </a:cubicBezTo>
                  <a:cubicBezTo>
                    <a:pt x="455179" y="497244"/>
                    <a:pt x="426652" y="509060"/>
                    <a:pt x="396907" y="509060"/>
                  </a:cubicBezTo>
                  <a:lnTo>
                    <a:pt x="112153" y="509060"/>
                  </a:lnTo>
                  <a:cubicBezTo>
                    <a:pt x="82408" y="509060"/>
                    <a:pt x="53882" y="497244"/>
                    <a:pt x="32849" y="476212"/>
                  </a:cubicBezTo>
                  <a:cubicBezTo>
                    <a:pt x="11816" y="455179"/>
                    <a:pt x="0" y="426652"/>
                    <a:pt x="0" y="396907"/>
                  </a:cubicBezTo>
                  <a:lnTo>
                    <a:pt x="0" y="112153"/>
                  </a:lnTo>
                  <a:cubicBezTo>
                    <a:pt x="0" y="82408"/>
                    <a:pt x="11816" y="53882"/>
                    <a:pt x="32849" y="32849"/>
                  </a:cubicBezTo>
                  <a:cubicBezTo>
                    <a:pt x="53882" y="11816"/>
                    <a:pt x="82408" y="0"/>
                    <a:pt x="112153" y="0"/>
                  </a:cubicBezTo>
                  <a:close/>
                </a:path>
              </a:pathLst>
            </a:custGeom>
            <a:solidFill>
              <a:srgbClr val="FF8200"/>
            </a:solidFill>
          </p:spPr>
          <p:txBody>
            <a:bodyPr/>
            <a:lstStyle/>
            <a:p>
              <a:endParaRPr lang="en-IN"/>
            </a:p>
          </p:txBody>
        </p:sp>
        <p:sp>
          <p:nvSpPr>
            <p:cNvPr id="4" name="TextBox 4"/>
            <p:cNvSpPr txBox="1"/>
            <p:nvPr/>
          </p:nvSpPr>
          <p:spPr>
            <a:xfrm>
              <a:off x="0" y="-57150"/>
              <a:ext cx="509060" cy="566210"/>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11734800" y="1638300"/>
            <a:ext cx="6335998" cy="5547340"/>
          </a:xfrm>
          <a:custGeom>
            <a:avLst/>
            <a:gdLst/>
            <a:ahLst/>
            <a:cxnLst/>
            <a:rect l="l" t="t" r="r" b="b"/>
            <a:pathLst>
              <a:path w="6335998" h="5547340">
                <a:moveTo>
                  <a:pt x="0" y="0"/>
                </a:moveTo>
                <a:lnTo>
                  <a:pt x="6335998" y="0"/>
                </a:lnTo>
                <a:lnTo>
                  <a:pt x="6335998" y="5547340"/>
                </a:lnTo>
                <a:lnTo>
                  <a:pt x="0" y="5547340"/>
                </a:lnTo>
                <a:lnTo>
                  <a:pt x="0" y="0"/>
                </a:lnTo>
                <a:close/>
              </a:path>
            </a:pathLst>
          </a:custGeom>
          <a:blipFill>
            <a:blip r:embed="rId2"/>
            <a:stretch>
              <a:fillRect/>
            </a:stretch>
          </a:blipFill>
        </p:spPr>
        <p:txBody>
          <a:bodyPr/>
          <a:lstStyle/>
          <a:p>
            <a:endParaRPr lang="en-IN"/>
          </a:p>
        </p:txBody>
      </p:sp>
      <p:sp>
        <p:nvSpPr>
          <p:cNvPr id="7" name="Freeform 7"/>
          <p:cNvSpPr/>
          <p:nvPr/>
        </p:nvSpPr>
        <p:spPr>
          <a:xfrm>
            <a:off x="762000" y="1714500"/>
            <a:ext cx="10685028" cy="4608889"/>
          </a:xfrm>
          <a:custGeom>
            <a:avLst/>
            <a:gdLst/>
            <a:ahLst/>
            <a:cxnLst/>
            <a:rect l="l" t="t" r="r" b="b"/>
            <a:pathLst>
              <a:path w="10685028" h="4608889">
                <a:moveTo>
                  <a:pt x="0" y="0"/>
                </a:moveTo>
                <a:lnTo>
                  <a:pt x="10685028" y="0"/>
                </a:lnTo>
                <a:lnTo>
                  <a:pt x="10685028" y="4608889"/>
                </a:lnTo>
                <a:lnTo>
                  <a:pt x="0" y="4608889"/>
                </a:lnTo>
                <a:lnTo>
                  <a:pt x="0" y="0"/>
                </a:lnTo>
                <a:close/>
              </a:path>
            </a:pathLst>
          </a:custGeom>
          <a:blipFill>
            <a:blip r:embed="rId3"/>
            <a:stretch>
              <a:fillRect/>
            </a:stretch>
          </a:blipFill>
        </p:spPr>
        <p:txBody>
          <a:bodyPr/>
          <a:lstStyle/>
          <a:p>
            <a:endParaRPr lang="en-IN"/>
          </a:p>
        </p:txBody>
      </p:sp>
      <p:sp>
        <p:nvSpPr>
          <p:cNvPr id="9" name="TextBox 9"/>
          <p:cNvSpPr txBox="1"/>
          <p:nvPr/>
        </p:nvSpPr>
        <p:spPr>
          <a:xfrm>
            <a:off x="2062508" y="-85725"/>
            <a:ext cx="15196792" cy="1160318"/>
          </a:xfrm>
          <a:prstGeom prst="rect">
            <a:avLst/>
          </a:prstGeom>
        </p:spPr>
        <p:txBody>
          <a:bodyPr lIns="0" tIns="0" rIns="0" bIns="0" rtlCol="0" anchor="t">
            <a:spAutoFit/>
          </a:bodyPr>
          <a:lstStyle/>
          <a:p>
            <a:pPr algn="l">
              <a:lnSpc>
                <a:spcPts val="9600"/>
              </a:lnSpc>
            </a:pPr>
            <a:r>
              <a:rPr lang="en-US" sz="6600" b="1" spc="-288" dirty="0">
                <a:solidFill>
                  <a:srgbClr val="FF8200"/>
                </a:solidFill>
                <a:latin typeface="Poppins Bold"/>
                <a:ea typeface="Poppins Bold"/>
                <a:cs typeface="Poppins Bold"/>
                <a:sym typeface="Poppins Bold"/>
              </a:rPr>
              <a:t>State Performance in Profits</a:t>
            </a:r>
          </a:p>
        </p:txBody>
      </p:sp>
      <p:sp>
        <p:nvSpPr>
          <p:cNvPr id="10" name="Freeform 5">
            <a:extLst>
              <a:ext uri="{FF2B5EF4-FFF2-40B4-BE49-F238E27FC236}">
                <a16:creationId xmlns:a16="http://schemas.microsoft.com/office/drawing/2014/main" id="{0B155ADE-6900-02F5-02E8-E94200044991}"/>
              </a:ext>
            </a:extLst>
          </p:cNvPr>
          <p:cNvSpPr/>
          <p:nvPr/>
        </p:nvSpPr>
        <p:spPr>
          <a:xfrm>
            <a:off x="0" y="-52533"/>
            <a:ext cx="1853351" cy="1853351"/>
          </a:xfrm>
          <a:custGeom>
            <a:avLst/>
            <a:gdLst/>
            <a:ahLst/>
            <a:cxnLst/>
            <a:rect l="l" t="t" r="r" b="b"/>
            <a:pathLst>
              <a:path w="1853351" h="1853351">
                <a:moveTo>
                  <a:pt x="0" y="0"/>
                </a:moveTo>
                <a:lnTo>
                  <a:pt x="1853351" y="0"/>
                </a:lnTo>
                <a:lnTo>
                  <a:pt x="1853351" y="1853350"/>
                </a:lnTo>
                <a:lnTo>
                  <a:pt x="0" y="1853350"/>
                </a:lnTo>
                <a:lnTo>
                  <a:pt x="0" y="0"/>
                </a:lnTo>
                <a:close/>
              </a:path>
            </a:pathLst>
          </a:custGeom>
          <a:blipFill>
            <a:blip r:embed="rId4"/>
            <a:stretch>
              <a:fillRect/>
            </a:stretch>
          </a:blipFill>
        </p:spPr>
        <p:txBody>
          <a:bodyPr/>
          <a:lstStyle/>
          <a:p>
            <a:endParaRPr lang="en-IN"/>
          </a:p>
        </p:txBody>
      </p:sp>
      <p:graphicFrame>
        <p:nvGraphicFramePr>
          <p:cNvPr id="11" name="Chart 10">
            <a:extLst>
              <a:ext uri="{FF2B5EF4-FFF2-40B4-BE49-F238E27FC236}">
                <a16:creationId xmlns:a16="http://schemas.microsoft.com/office/drawing/2014/main" id="{D3001F4A-8A71-2145-4996-5FFDF43CAC75}"/>
              </a:ext>
            </a:extLst>
          </p:cNvPr>
          <p:cNvGraphicFramePr>
            <a:graphicFrameLocks/>
          </p:cNvGraphicFramePr>
          <p:nvPr>
            <p:extLst>
              <p:ext uri="{D42A27DB-BD31-4B8C-83A1-F6EECF244321}">
                <p14:modId xmlns:p14="http://schemas.microsoft.com/office/powerpoint/2010/main" val="2649434392"/>
              </p:ext>
            </p:extLst>
          </p:nvPr>
        </p:nvGraphicFramePr>
        <p:xfrm>
          <a:off x="609600" y="6438900"/>
          <a:ext cx="17221200" cy="37338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205</TotalTime>
  <Words>465</Words>
  <Application>Microsoft Office PowerPoint</Application>
  <PresentationFormat>Custom</PresentationFormat>
  <Paragraphs>33</Paragraphs>
  <Slides>15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Poppins</vt:lpstr>
      <vt:lpstr>Arial</vt:lpstr>
      <vt:lpstr>Calibri</vt:lpstr>
      <vt:lpstr>Aptos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dc:title>
  <dc:creator>CHAKRAVARTHI ARETI</dc:creator>
  <cp:lastModifiedBy>Chakravarthi  Areti</cp:lastModifiedBy>
  <cp:revision>6</cp:revision>
  <dcterms:created xsi:type="dcterms:W3CDTF">2006-08-16T00:00:00Z</dcterms:created>
  <dcterms:modified xsi:type="dcterms:W3CDTF">2025-03-18T17:37:47Z</dcterms:modified>
  <dc:identifier>DAGh5oNTjYo</dc:identifier>
</cp:coreProperties>
</file>